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6"/>
  </p:notesMasterIdLst>
  <p:sldIdLst>
    <p:sldId id="256" r:id="rId2"/>
    <p:sldId id="281" r:id="rId3"/>
    <p:sldId id="285" r:id="rId4"/>
    <p:sldId id="257" r:id="rId5"/>
    <p:sldId id="258" r:id="rId6"/>
    <p:sldId id="259" r:id="rId7"/>
    <p:sldId id="283" r:id="rId8"/>
    <p:sldId id="260" r:id="rId9"/>
    <p:sldId id="261" r:id="rId10"/>
    <p:sldId id="268" r:id="rId11"/>
    <p:sldId id="262" r:id="rId12"/>
    <p:sldId id="286" r:id="rId13"/>
    <p:sldId id="300" r:id="rId14"/>
    <p:sldId id="265" r:id="rId15"/>
    <p:sldId id="301" r:id="rId16"/>
    <p:sldId id="302" r:id="rId17"/>
    <p:sldId id="303" r:id="rId18"/>
    <p:sldId id="304" r:id="rId19"/>
    <p:sldId id="305" r:id="rId20"/>
    <p:sldId id="263" r:id="rId21"/>
    <p:sldId id="264" r:id="rId22"/>
    <p:sldId id="284"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6" r:id="rId37"/>
    <p:sldId id="307" r:id="rId38"/>
    <p:sldId id="308" r:id="rId39"/>
    <p:sldId id="309" r:id="rId40"/>
    <p:sldId id="277" r:id="rId41"/>
    <p:sldId id="310" r:id="rId42"/>
    <p:sldId id="278" r:id="rId43"/>
    <p:sldId id="279" r:id="rId44"/>
    <p:sldId id="280"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4660"/>
  </p:normalViewPr>
  <p:slideViewPr>
    <p:cSldViewPr snapToGrid="0">
      <p:cViewPr varScale="1">
        <p:scale>
          <a:sx n="86" d="100"/>
          <a:sy n="86" d="100"/>
        </p:scale>
        <p:origin x="71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FF4BC0-435A-4590-8DBC-4AF39B9C08AA}" type="datetimeFigureOut">
              <a:rPr lang="en-IN" smtClean="0"/>
              <a:t>13-05-2022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48266F-08CD-41E8-B114-63F949FF9D79}" type="slidenum">
              <a:rPr lang="en-IN" smtClean="0"/>
              <a:t>‹#›</a:t>
            </a:fld>
            <a:endParaRPr lang="en-IN"/>
          </a:p>
        </p:txBody>
      </p:sp>
    </p:spTree>
    <p:extLst>
      <p:ext uri="{BB962C8B-B14F-4D97-AF65-F5344CB8AC3E}">
        <p14:creationId xmlns:p14="http://schemas.microsoft.com/office/powerpoint/2010/main" val="1711044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8B371C8-9EC8-4C87-88DF-05C588776F05}" type="datetime1">
              <a:rPr lang="en-IN" smtClean="0"/>
              <a:t>13-05-2022</a:t>
            </a:fld>
            <a:endParaRPr lang="en-IN"/>
          </a:p>
        </p:txBody>
      </p:sp>
      <p:sp>
        <p:nvSpPr>
          <p:cNvPr id="5" name="Footer Placeholder 4"/>
          <p:cNvSpPr>
            <a:spLocks noGrp="1"/>
          </p:cNvSpPr>
          <p:nvPr>
            <p:ph type="ftr" sz="quarter" idx="11"/>
          </p:nvPr>
        </p:nvSpPr>
        <p:spPr/>
        <p:txBody>
          <a:bodyPr/>
          <a:lstStyle/>
          <a:p>
            <a:r>
              <a:rPr lang="en-IN"/>
              <a:t>IIT BHUBANESWAR</a:t>
            </a:r>
          </a:p>
        </p:txBody>
      </p:sp>
      <p:sp>
        <p:nvSpPr>
          <p:cNvPr id="6" name="Slide Number Placeholder 5"/>
          <p:cNvSpPr>
            <a:spLocks noGrp="1"/>
          </p:cNvSpPr>
          <p:nvPr>
            <p:ph type="sldNum" sz="quarter" idx="12"/>
          </p:nvPr>
        </p:nvSpPr>
        <p:spPr/>
        <p:txBody>
          <a:bodyPr/>
          <a:lstStyle/>
          <a:p>
            <a:fld id="{B1E11CC7-7BCE-4295-AB0E-3DA81A2CDFD1}"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5494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5FCB94-6F9C-42C2-9216-492706519AB3}" type="datetime1">
              <a:rPr lang="en-IN" smtClean="0"/>
              <a:t>13-05-2022</a:t>
            </a:fld>
            <a:endParaRPr lang="en-IN"/>
          </a:p>
        </p:txBody>
      </p:sp>
      <p:sp>
        <p:nvSpPr>
          <p:cNvPr id="5" name="Footer Placeholder 4"/>
          <p:cNvSpPr>
            <a:spLocks noGrp="1"/>
          </p:cNvSpPr>
          <p:nvPr>
            <p:ph type="ftr" sz="quarter" idx="11"/>
          </p:nvPr>
        </p:nvSpPr>
        <p:spPr/>
        <p:txBody>
          <a:bodyPr/>
          <a:lstStyle/>
          <a:p>
            <a:r>
              <a:rPr lang="en-IN"/>
              <a:t>IIT BHUBANESWAR</a:t>
            </a:r>
          </a:p>
        </p:txBody>
      </p:sp>
      <p:sp>
        <p:nvSpPr>
          <p:cNvPr id="6" name="Slide Number Placeholder 5"/>
          <p:cNvSpPr>
            <a:spLocks noGrp="1"/>
          </p:cNvSpPr>
          <p:nvPr>
            <p:ph type="sldNum" sz="quarter" idx="12"/>
          </p:nvPr>
        </p:nvSpPr>
        <p:spPr/>
        <p:txBody>
          <a:bodyPr/>
          <a:lstStyle/>
          <a:p>
            <a:fld id="{B1E11CC7-7BCE-4295-AB0E-3DA81A2CDFD1}" type="slidenum">
              <a:rPr lang="en-IN" smtClean="0"/>
              <a:t>‹#›</a:t>
            </a:fld>
            <a:endParaRPr lang="en-IN"/>
          </a:p>
        </p:txBody>
      </p:sp>
    </p:spTree>
    <p:extLst>
      <p:ext uri="{BB962C8B-B14F-4D97-AF65-F5344CB8AC3E}">
        <p14:creationId xmlns:p14="http://schemas.microsoft.com/office/powerpoint/2010/main" val="3010766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1D2C69-73E0-40C1-9FE8-FEDC9A50C8C0}" type="datetime1">
              <a:rPr lang="en-IN" smtClean="0"/>
              <a:t>13-05-2022</a:t>
            </a:fld>
            <a:endParaRPr lang="en-IN"/>
          </a:p>
        </p:txBody>
      </p:sp>
      <p:sp>
        <p:nvSpPr>
          <p:cNvPr id="5" name="Footer Placeholder 4"/>
          <p:cNvSpPr>
            <a:spLocks noGrp="1"/>
          </p:cNvSpPr>
          <p:nvPr>
            <p:ph type="ftr" sz="quarter" idx="11"/>
          </p:nvPr>
        </p:nvSpPr>
        <p:spPr/>
        <p:txBody>
          <a:bodyPr/>
          <a:lstStyle/>
          <a:p>
            <a:r>
              <a:rPr lang="en-IN"/>
              <a:t>IIT BHUBANESWAR</a:t>
            </a:r>
          </a:p>
        </p:txBody>
      </p:sp>
      <p:sp>
        <p:nvSpPr>
          <p:cNvPr id="6" name="Slide Number Placeholder 5"/>
          <p:cNvSpPr>
            <a:spLocks noGrp="1"/>
          </p:cNvSpPr>
          <p:nvPr>
            <p:ph type="sldNum" sz="quarter" idx="12"/>
          </p:nvPr>
        </p:nvSpPr>
        <p:spPr/>
        <p:txBody>
          <a:bodyPr/>
          <a:lstStyle/>
          <a:p>
            <a:fld id="{B1E11CC7-7BCE-4295-AB0E-3DA81A2CDFD1}" type="slidenum">
              <a:rPr lang="en-IN" smtClean="0"/>
              <a:t>‹#›</a:t>
            </a:fld>
            <a:endParaRPr lang="en-IN"/>
          </a:p>
        </p:txBody>
      </p:sp>
    </p:spTree>
    <p:extLst>
      <p:ext uri="{BB962C8B-B14F-4D97-AF65-F5344CB8AC3E}">
        <p14:creationId xmlns:p14="http://schemas.microsoft.com/office/powerpoint/2010/main" val="104103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B53C62-F706-490B-B64E-8FF07A308657}" type="datetime1">
              <a:rPr lang="en-IN" smtClean="0"/>
              <a:t>13-05-2022</a:t>
            </a:fld>
            <a:endParaRPr lang="en-IN"/>
          </a:p>
        </p:txBody>
      </p:sp>
      <p:sp>
        <p:nvSpPr>
          <p:cNvPr id="5" name="Footer Placeholder 4"/>
          <p:cNvSpPr>
            <a:spLocks noGrp="1"/>
          </p:cNvSpPr>
          <p:nvPr>
            <p:ph type="ftr" sz="quarter" idx="11"/>
          </p:nvPr>
        </p:nvSpPr>
        <p:spPr/>
        <p:txBody>
          <a:bodyPr/>
          <a:lstStyle/>
          <a:p>
            <a:r>
              <a:rPr lang="en-IN"/>
              <a:t>IIT BHUBANESWAR</a:t>
            </a:r>
          </a:p>
        </p:txBody>
      </p:sp>
      <p:sp>
        <p:nvSpPr>
          <p:cNvPr id="6" name="Slide Number Placeholder 5"/>
          <p:cNvSpPr>
            <a:spLocks noGrp="1"/>
          </p:cNvSpPr>
          <p:nvPr>
            <p:ph type="sldNum" sz="quarter" idx="12"/>
          </p:nvPr>
        </p:nvSpPr>
        <p:spPr/>
        <p:txBody>
          <a:bodyPr/>
          <a:lstStyle/>
          <a:p>
            <a:fld id="{B1E11CC7-7BCE-4295-AB0E-3DA81A2CDFD1}" type="slidenum">
              <a:rPr lang="en-IN" smtClean="0"/>
              <a:t>‹#›</a:t>
            </a:fld>
            <a:endParaRPr lang="en-IN"/>
          </a:p>
        </p:txBody>
      </p:sp>
    </p:spTree>
    <p:extLst>
      <p:ext uri="{BB962C8B-B14F-4D97-AF65-F5344CB8AC3E}">
        <p14:creationId xmlns:p14="http://schemas.microsoft.com/office/powerpoint/2010/main" val="58784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6E6A3E-E87E-4F13-B176-8A576C00A760}" type="datetime1">
              <a:rPr lang="en-IN" smtClean="0"/>
              <a:t>13-05-2022</a:t>
            </a:fld>
            <a:endParaRPr lang="en-IN"/>
          </a:p>
        </p:txBody>
      </p:sp>
      <p:sp>
        <p:nvSpPr>
          <p:cNvPr id="5" name="Footer Placeholder 4"/>
          <p:cNvSpPr>
            <a:spLocks noGrp="1"/>
          </p:cNvSpPr>
          <p:nvPr>
            <p:ph type="ftr" sz="quarter" idx="11"/>
          </p:nvPr>
        </p:nvSpPr>
        <p:spPr/>
        <p:txBody>
          <a:bodyPr/>
          <a:lstStyle/>
          <a:p>
            <a:r>
              <a:rPr lang="en-IN"/>
              <a:t>IIT BHUBANESWAR</a:t>
            </a:r>
          </a:p>
        </p:txBody>
      </p:sp>
      <p:sp>
        <p:nvSpPr>
          <p:cNvPr id="6" name="Slide Number Placeholder 5"/>
          <p:cNvSpPr>
            <a:spLocks noGrp="1"/>
          </p:cNvSpPr>
          <p:nvPr>
            <p:ph type="sldNum" sz="quarter" idx="12"/>
          </p:nvPr>
        </p:nvSpPr>
        <p:spPr/>
        <p:txBody>
          <a:bodyPr/>
          <a:lstStyle/>
          <a:p>
            <a:fld id="{B1E11CC7-7BCE-4295-AB0E-3DA81A2CDFD1}"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6958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89672D0-7A94-4586-94B6-561FE4AE5DD5}" type="datetime1">
              <a:rPr lang="en-IN" smtClean="0"/>
              <a:t>13-05-2022</a:t>
            </a:fld>
            <a:endParaRPr lang="en-IN"/>
          </a:p>
        </p:txBody>
      </p:sp>
      <p:sp>
        <p:nvSpPr>
          <p:cNvPr id="6" name="Footer Placeholder 5"/>
          <p:cNvSpPr>
            <a:spLocks noGrp="1"/>
          </p:cNvSpPr>
          <p:nvPr>
            <p:ph type="ftr" sz="quarter" idx="11"/>
          </p:nvPr>
        </p:nvSpPr>
        <p:spPr/>
        <p:txBody>
          <a:bodyPr/>
          <a:lstStyle/>
          <a:p>
            <a:r>
              <a:rPr lang="en-IN"/>
              <a:t>IIT BHUBANESWAR</a:t>
            </a:r>
          </a:p>
        </p:txBody>
      </p:sp>
      <p:sp>
        <p:nvSpPr>
          <p:cNvPr id="7" name="Slide Number Placeholder 6"/>
          <p:cNvSpPr>
            <a:spLocks noGrp="1"/>
          </p:cNvSpPr>
          <p:nvPr>
            <p:ph type="sldNum" sz="quarter" idx="12"/>
          </p:nvPr>
        </p:nvSpPr>
        <p:spPr/>
        <p:txBody>
          <a:bodyPr/>
          <a:lstStyle/>
          <a:p>
            <a:fld id="{B1E11CC7-7BCE-4295-AB0E-3DA81A2CDFD1}" type="slidenum">
              <a:rPr lang="en-IN" smtClean="0"/>
              <a:t>‹#›</a:t>
            </a:fld>
            <a:endParaRPr lang="en-IN"/>
          </a:p>
        </p:txBody>
      </p:sp>
    </p:spTree>
    <p:extLst>
      <p:ext uri="{BB962C8B-B14F-4D97-AF65-F5344CB8AC3E}">
        <p14:creationId xmlns:p14="http://schemas.microsoft.com/office/powerpoint/2010/main" val="2227648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880F752-48C6-4788-9894-1F1487CF295E}" type="datetime1">
              <a:rPr lang="en-IN" smtClean="0"/>
              <a:t>13-05-2022</a:t>
            </a:fld>
            <a:endParaRPr lang="en-IN"/>
          </a:p>
        </p:txBody>
      </p:sp>
      <p:sp>
        <p:nvSpPr>
          <p:cNvPr id="8" name="Footer Placeholder 7"/>
          <p:cNvSpPr>
            <a:spLocks noGrp="1"/>
          </p:cNvSpPr>
          <p:nvPr>
            <p:ph type="ftr" sz="quarter" idx="11"/>
          </p:nvPr>
        </p:nvSpPr>
        <p:spPr/>
        <p:txBody>
          <a:bodyPr/>
          <a:lstStyle/>
          <a:p>
            <a:r>
              <a:rPr lang="en-IN"/>
              <a:t>IIT BHUBANESWAR</a:t>
            </a:r>
          </a:p>
        </p:txBody>
      </p:sp>
      <p:sp>
        <p:nvSpPr>
          <p:cNvPr id="9" name="Slide Number Placeholder 8"/>
          <p:cNvSpPr>
            <a:spLocks noGrp="1"/>
          </p:cNvSpPr>
          <p:nvPr>
            <p:ph type="sldNum" sz="quarter" idx="12"/>
          </p:nvPr>
        </p:nvSpPr>
        <p:spPr/>
        <p:txBody>
          <a:bodyPr/>
          <a:lstStyle/>
          <a:p>
            <a:fld id="{B1E11CC7-7BCE-4295-AB0E-3DA81A2CDFD1}" type="slidenum">
              <a:rPr lang="en-IN" smtClean="0"/>
              <a:t>‹#›</a:t>
            </a:fld>
            <a:endParaRPr lang="en-IN"/>
          </a:p>
        </p:txBody>
      </p:sp>
    </p:spTree>
    <p:extLst>
      <p:ext uri="{BB962C8B-B14F-4D97-AF65-F5344CB8AC3E}">
        <p14:creationId xmlns:p14="http://schemas.microsoft.com/office/powerpoint/2010/main" val="3385144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C0EBA4C-DCF2-436C-AA92-F8D4A5AAB632}" type="datetime1">
              <a:rPr lang="en-IN" smtClean="0"/>
              <a:t>13-05-2022</a:t>
            </a:fld>
            <a:endParaRPr lang="en-IN"/>
          </a:p>
        </p:txBody>
      </p:sp>
      <p:sp>
        <p:nvSpPr>
          <p:cNvPr id="4" name="Footer Placeholder 3"/>
          <p:cNvSpPr>
            <a:spLocks noGrp="1"/>
          </p:cNvSpPr>
          <p:nvPr>
            <p:ph type="ftr" sz="quarter" idx="11"/>
          </p:nvPr>
        </p:nvSpPr>
        <p:spPr/>
        <p:txBody>
          <a:bodyPr/>
          <a:lstStyle/>
          <a:p>
            <a:r>
              <a:rPr lang="en-IN"/>
              <a:t>IIT BHUBANESWAR</a:t>
            </a:r>
          </a:p>
        </p:txBody>
      </p:sp>
      <p:sp>
        <p:nvSpPr>
          <p:cNvPr id="5" name="Slide Number Placeholder 4"/>
          <p:cNvSpPr>
            <a:spLocks noGrp="1"/>
          </p:cNvSpPr>
          <p:nvPr>
            <p:ph type="sldNum" sz="quarter" idx="12"/>
          </p:nvPr>
        </p:nvSpPr>
        <p:spPr/>
        <p:txBody>
          <a:bodyPr/>
          <a:lstStyle/>
          <a:p>
            <a:fld id="{B1E11CC7-7BCE-4295-AB0E-3DA81A2CDFD1}" type="slidenum">
              <a:rPr lang="en-IN" smtClean="0"/>
              <a:t>‹#›</a:t>
            </a:fld>
            <a:endParaRPr lang="en-IN"/>
          </a:p>
        </p:txBody>
      </p:sp>
    </p:spTree>
    <p:extLst>
      <p:ext uri="{BB962C8B-B14F-4D97-AF65-F5344CB8AC3E}">
        <p14:creationId xmlns:p14="http://schemas.microsoft.com/office/powerpoint/2010/main" val="3984517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7EB7C38-2130-449D-A635-7FCC7CD9CB85}" type="datetime1">
              <a:rPr lang="en-IN" smtClean="0"/>
              <a:t>13-05-2022</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IN"/>
              <a:t>IIT BHUBANESWAR</a:t>
            </a:r>
          </a:p>
        </p:txBody>
      </p:sp>
      <p:sp>
        <p:nvSpPr>
          <p:cNvPr id="9" name="Slide Number Placeholder 8"/>
          <p:cNvSpPr>
            <a:spLocks noGrp="1"/>
          </p:cNvSpPr>
          <p:nvPr>
            <p:ph type="sldNum" sz="quarter" idx="12"/>
          </p:nvPr>
        </p:nvSpPr>
        <p:spPr/>
        <p:txBody>
          <a:bodyPr/>
          <a:lstStyle/>
          <a:p>
            <a:fld id="{B1E11CC7-7BCE-4295-AB0E-3DA81A2CDFD1}" type="slidenum">
              <a:rPr lang="en-IN" smtClean="0"/>
              <a:t>‹#›</a:t>
            </a:fld>
            <a:endParaRPr lang="en-IN"/>
          </a:p>
        </p:txBody>
      </p:sp>
    </p:spTree>
    <p:extLst>
      <p:ext uri="{BB962C8B-B14F-4D97-AF65-F5344CB8AC3E}">
        <p14:creationId xmlns:p14="http://schemas.microsoft.com/office/powerpoint/2010/main" val="3261085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7C09DB0-910A-499F-8876-1E1E7A77D437}" type="datetime1">
              <a:rPr lang="en-IN" smtClean="0"/>
              <a:t>13-05-2022</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IN"/>
              <a:t>IIT BHUBANESWAR</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1E11CC7-7BCE-4295-AB0E-3DA81A2CDFD1}" type="slidenum">
              <a:rPr lang="en-IN" smtClean="0"/>
              <a:t>‹#›</a:t>
            </a:fld>
            <a:endParaRPr lang="en-IN"/>
          </a:p>
        </p:txBody>
      </p:sp>
    </p:spTree>
    <p:extLst>
      <p:ext uri="{BB962C8B-B14F-4D97-AF65-F5344CB8AC3E}">
        <p14:creationId xmlns:p14="http://schemas.microsoft.com/office/powerpoint/2010/main" val="8272930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16E346-C983-4641-848C-F6D302CDFB2C}" type="datetime1">
              <a:rPr lang="en-IN" smtClean="0"/>
              <a:t>13-05-2022</a:t>
            </a:fld>
            <a:endParaRPr lang="en-IN"/>
          </a:p>
        </p:txBody>
      </p:sp>
      <p:sp>
        <p:nvSpPr>
          <p:cNvPr id="6" name="Footer Placeholder 5"/>
          <p:cNvSpPr>
            <a:spLocks noGrp="1"/>
          </p:cNvSpPr>
          <p:nvPr>
            <p:ph type="ftr" sz="quarter" idx="11"/>
          </p:nvPr>
        </p:nvSpPr>
        <p:spPr/>
        <p:txBody>
          <a:bodyPr/>
          <a:lstStyle/>
          <a:p>
            <a:r>
              <a:rPr lang="en-IN"/>
              <a:t>IIT BHUBANESWAR</a:t>
            </a:r>
          </a:p>
        </p:txBody>
      </p:sp>
      <p:sp>
        <p:nvSpPr>
          <p:cNvPr id="7" name="Slide Number Placeholder 6"/>
          <p:cNvSpPr>
            <a:spLocks noGrp="1"/>
          </p:cNvSpPr>
          <p:nvPr>
            <p:ph type="sldNum" sz="quarter" idx="12"/>
          </p:nvPr>
        </p:nvSpPr>
        <p:spPr/>
        <p:txBody>
          <a:bodyPr/>
          <a:lstStyle/>
          <a:p>
            <a:fld id="{B1E11CC7-7BCE-4295-AB0E-3DA81A2CDFD1}" type="slidenum">
              <a:rPr lang="en-IN" smtClean="0"/>
              <a:t>‹#›</a:t>
            </a:fld>
            <a:endParaRPr lang="en-IN"/>
          </a:p>
        </p:txBody>
      </p:sp>
    </p:spTree>
    <p:extLst>
      <p:ext uri="{BB962C8B-B14F-4D97-AF65-F5344CB8AC3E}">
        <p14:creationId xmlns:p14="http://schemas.microsoft.com/office/powerpoint/2010/main" val="3551659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A3ABE70-DAA6-4A3D-899F-7423C60469EA}" type="datetime1">
              <a:rPr lang="en-IN" smtClean="0"/>
              <a:t>13-05-2022</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IN"/>
              <a:t>IIT BHUBANESWAR</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1E11CC7-7BCE-4295-AB0E-3DA81A2CDFD1}"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53803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7.xml"/><Relationship Id="rId5" Type="http://schemas.openxmlformats.org/officeDocument/2006/relationships/image" Target="../media/image16.jpg"/><Relationship Id="rId4" Type="http://schemas.openxmlformats.org/officeDocument/2006/relationships/image" Target="../media/image1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766C8E-957A-45E5-A66C-A066FA212923}"/>
              </a:ext>
            </a:extLst>
          </p:cNvPr>
          <p:cNvSpPr txBox="1"/>
          <p:nvPr/>
        </p:nvSpPr>
        <p:spPr>
          <a:xfrm>
            <a:off x="435006" y="1028343"/>
            <a:ext cx="11552808" cy="4801314"/>
          </a:xfrm>
          <a:prstGeom prst="rect">
            <a:avLst/>
          </a:prstGeom>
          <a:noFill/>
        </p:spPr>
        <p:txBody>
          <a:bodyPr wrap="square" lIns="91440" tIns="45720" rIns="91440" bIns="45720" rtlCol="0" anchor="t">
            <a:spAutoFit/>
          </a:bodyPr>
          <a:lstStyle/>
          <a:p>
            <a:pPr algn="ctr"/>
            <a:r>
              <a:rPr lang="en-US" sz="3500" b="1" dirty="0">
                <a:latin typeface="Times New Roman"/>
                <a:cs typeface="Times New Roman"/>
              </a:rPr>
              <a:t>Deep </a:t>
            </a:r>
            <a:r>
              <a:rPr lang="en-IN" sz="3600" b="1" dirty="0"/>
              <a:t>Architectures For</a:t>
            </a:r>
            <a:r>
              <a:rPr lang="en-US" sz="3500" b="1" dirty="0">
                <a:latin typeface="Times New Roman"/>
                <a:cs typeface="Times New Roman"/>
              </a:rPr>
              <a:t> Real-Time People Counting</a:t>
            </a:r>
          </a:p>
          <a:p>
            <a:pPr algn="ctr"/>
            <a:endParaRPr lang="en-US" sz="3500" dirty="0"/>
          </a:p>
          <a:p>
            <a:pPr algn="ctr"/>
            <a:r>
              <a:rPr lang="en-US" sz="2500" dirty="0" err="1">
                <a:latin typeface="Times New Roman"/>
                <a:cs typeface="Times New Roman"/>
              </a:rPr>
              <a:t>Purimetla</a:t>
            </a:r>
            <a:r>
              <a:rPr lang="en-US" sz="2500" dirty="0">
                <a:latin typeface="Times New Roman"/>
                <a:cs typeface="Times New Roman"/>
              </a:rPr>
              <a:t> Naresh Babu</a:t>
            </a:r>
            <a:endParaRPr lang="en-US" sz="2500" dirty="0">
              <a:latin typeface="Times New Roman" panose="02020603050405020304" pitchFamily="18" charset="0"/>
              <a:cs typeface="Times New Roman" panose="02020603050405020304" pitchFamily="18" charset="0"/>
            </a:endParaRPr>
          </a:p>
          <a:p>
            <a:pPr algn="ctr"/>
            <a:endParaRPr lang="en-US" sz="2500" dirty="0">
              <a:latin typeface="Times New Roman"/>
              <a:ea typeface="Calibri" panose="020F0502020204030204" pitchFamily="34" charset="0"/>
              <a:cs typeface="Times New Roman"/>
            </a:endParaRPr>
          </a:p>
          <a:p>
            <a:pPr algn="ctr"/>
            <a:r>
              <a:rPr lang="en-IN" sz="2500" dirty="0">
                <a:effectLst/>
                <a:latin typeface="Times New Roman"/>
                <a:ea typeface="Calibri" panose="020F0502020204030204" pitchFamily="34" charset="0"/>
                <a:cs typeface="Times New Roman"/>
              </a:rPr>
              <a:t>Bachelor of </a:t>
            </a:r>
            <a:r>
              <a:rPr lang="en-IN" sz="2500" dirty="0">
                <a:latin typeface="Times New Roman"/>
                <a:ea typeface="Calibri" panose="020F0502020204030204" pitchFamily="34" charset="0"/>
                <a:cs typeface="Times New Roman"/>
              </a:rPr>
              <a:t>technology</a:t>
            </a:r>
            <a:endParaRPr lang="en-IN" sz="2500" dirty="0">
              <a:latin typeface="Times New Roman"/>
              <a:cs typeface="Times New Roman"/>
            </a:endParaRPr>
          </a:p>
          <a:p>
            <a:pPr algn="ctr"/>
            <a:r>
              <a:rPr lang="en-US" sz="2000" dirty="0">
                <a:latin typeface="Times New Roman" panose="02020603050405020304" pitchFamily="18" charset="0"/>
                <a:cs typeface="Times New Roman" panose="02020603050405020304" pitchFamily="18" charset="0"/>
              </a:rPr>
              <a:t>Electronics and communication engineering</a:t>
            </a:r>
          </a:p>
          <a:p>
            <a:pPr algn="ctr"/>
            <a:r>
              <a:rPr lang="en-US" sz="2000" dirty="0">
                <a:latin typeface="Times New Roman"/>
                <a:cs typeface="Times New Roman"/>
              </a:rPr>
              <a:t>(18EC01003)</a:t>
            </a:r>
          </a:p>
          <a:p>
            <a:pPr algn="ctr"/>
            <a:endParaRPr lang="en-US" sz="2000" dirty="0">
              <a:latin typeface="Times New Roman" panose="02020603050405020304" pitchFamily="18" charset="0"/>
              <a:cs typeface="Times New Roman" panose="02020603050405020304" pitchFamily="18" charset="0"/>
            </a:endParaRPr>
          </a:p>
          <a:p>
            <a:pPr algn="ctr"/>
            <a:endParaRPr lang="en-US" sz="2000" dirty="0">
              <a:latin typeface="Times New Roman" panose="02020603050405020304" pitchFamily="18" charset="0"/>
              <a:cs typeface="Times New Roman" panose="02020603050405020304" pitchFamily="18" charset="0"/>
            </a:endParaRPr>
          </a:p>
          <a:p>
            <a:pPr algn="ctr"/>
            <a:r>
              <a:rPr lang="en-US" sz="2000" dirty="0">
                <a:latin typeface="Times New Roman" panose="02020603050405020304" pitchFamily="18" charset="0"/>
                <a:cs typeface="Times New Roman" panose="02020603050405020304" pitchFamily="18" charset="0"/>
              </a:rPr>
              <a:t>Under the guidance of </a:t>
            </a:r>
          </a:p>
          <a:p>
            <a:pPr algn="ctr"/>
            <a:r>
              <a:rPr lang="en-US" sz="2000" dirty="0">
                <a:latin typeface="Times New Roman"/>
                <a:cs typeface="Times New Roman"/>
              </a:rPr>
              <a:t>Dr. N. B. </a:t>
            </a:r>
            <a:r>
              <a:rPr lang="en-US" sz="2000" dirty="0" err="1">
                <a:latin typeface="Times New Roman"/>
                <a:cs typeface="Times New Roman"/>
              </a:rPr>
              <a:t>Puhan</a:t>
            </a:r>
            <a:endParaRPr lang="en-US" sz="2000" dirty="0">
              <a:latin typeface="Times New Roman"/>
              <a:cs typeface="Times New Roman"/>
            </a:endParaRPr>
          </a:p>
          <a:p>
            <a:pPr algn="ctr"/>
            <a:endParaRPr lang="en-US" sz="2000" dirty="0" err="1">
              <a:latin typeface="Times New Roman" panose="02020603050405020304" pitchFamily="18" charset="0"/>
              <a:cs typeface="Times New Roman" panose="02020603050405020304" pitchFamily="18" charset="0"/>
            </a:endParaRPr>
          </a:p>
          <a:p>
            <a:pPr algn="ctr"/>
            <a:r>
              <a:rPr lang="en-US" sz="2000" dirty="0">
                <a:latin typeface="Times New Roman" panose="02020603050405020304" pitchFamily="18" charset="0"/>
                <a:cs typeface="Times New Roman" panose="02020603050405020304" pitchFamily="18" charset="0"/>
              </a:rPr>
              <a:t>IIT BHUBANESWAR</a:t>
            </a:r>
          </a:p>
        </p:txBody>
      </p:sp>
      <p:sp>
        <p:nvSpPr>
          <p:cNvPr id="5" name="Slide Number Placeholder 4">
            <a:extLst>
              <a:ext uri="{FF2B5EF4-FFF2-40B4-BE49-F238E27FC236}">
                <a16:creationId xmlns:a16="http://schemas.microsoft.com/office/drawing/2014/main" id="{0297FF5C-36DE-40CF-8AA5-DAB8327499E9}"/>
              </a:ext>
            </a:extLst>
          </p:cNvPr>
          <p:cNvSpPr>
            <a:spLocks noGrp="1"/>
          </p:cNvSpPr>
          <p:nvPr>
            <p:ph type="sldNum" sz="quarter" idx="12"/>
          </p:nvPr>
        </p:nvSpPr>
        <p:spPr/>
        <p:txBody>
          <a:bodyPr/>
          <a:lstStyle/>
          <a:p>
            <a:fld id="{B1E11CC7-7BCE-4295-AB0E-3DA81A2CDFD1}" type="slidenum">
              <a:rPr lang="en-IN" smtClean="0"/>
              <a:t>1</a:t>
            </a:fld>
            <a:endParaRPr lang="en-IN"/>
          </a:p>
        </p:txBody>
      </p:sp>
      <p:sp>
        <p:nvSpPr>
          <p:cNvPr id="6" name="Footer Placeholder 5">
            <a:extLst>
              <a:ext uri="{FF2B5EF4-FFF2-40B4-BE49-F238E27FC236}">
                <a16:creationId xmlns:a16="http://schemas.microsoft.com/office/drawing/2014/main" id="{C7302560-3CBA-4B0D-9945-84EF4802F0D7}"/>
              </a:ext>
            </a:extLst>
          </p:cNvPr>
          <p:cNvSpPr>
            <a:spLocks noGrp="1"/>
          </p:cNvSpPr>
          <p:nvPr>
            <p:ph type="ftr" sz="quarter" idx="11"/>
          </p:nvPr>
        </p:nvSpPr>
        <p:spPr/>
        <p:txBody>
          <a:bodyPr/>
          <a:lstStyle/>
          <a:p>
            <a:r>
              <a:rPr lang="en-IN" dirty="0"/>
              <a:t>IIT BHUBANESWAR</a:t>
            </a:r>
          </a:p>
        </p:txBody>
      </p:sp>
      <p:sp>
        <p:nvSpPr>
          <p:cNvPr id="2" name="TextBox 1">
            <a:extLst>
              <a:ext uri="{FF2B5EF4-FFF2-40B4-BE49-F238E27FC236}">
                <a16:creationId xmlns:a16="http://schemas.microsoft.com/office/drawing/2014/main" id="{5FCC7160-14EB-42A7-B32B-3F66C657A902}"/>
              </a:ext>
            </a:extLst>
          </p:cNvPr>
          <p:cNvSpPr txBox="1"/>
          <p:nvPr/>
        </p:nvSpPr>
        <p:spPr>
          <a:xfrm>
            <a:off x="435006" y="6519236"/>
            <a:ext cx="3045041" cy="246221"/>
          </a:xfrm>
          <a:prstGeom prst="rect">
            <a:avLst/>
          </a:prstGeom>
          <a:noFill/>
        </p:spPr>
        <p:txBody>
          <a:bodyPr wrap="square" rtlCol="0">
            <a:spAutoFit/>
          </a:bodyPr>
          <a:lstStyle/>
          <a:p>
            <a:r>
              <a:rPr lang="en-US" sz="1000" b="1" dirty="0">
                <a:solidFill>
                  <a:schemeClr val="bg1"/>
                </a:solidFill>
              </a:rPr>
              <a:t>SCHOOL OF ELECTRICAL SCIENCES</a:t>
            </a:r>
            <a:endParaRPr lang="en-IN" sz="1000" b="1" dirty="0">
              <a:solidFill>
                <a:schemeClr val="bg1"/>
              </a:solidFill>
            </a:endParaRPr>
          </a:p>
        </p:txBody>
      </p:sp>
    </p:spTree>
    <p:extLst>
      <p:ext uri="{BB962C8B-B14F-4D97-AF65-F5344CB8AC3E}">
        <p14:creationId xmlns:p14="http://schemas.microsoft.com/office/powerpoint/2010/main" val="480101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E6CEF63E-7E04-4A90-A007-B36C4FB74E85}"/>
              </a:ext>
            </a:extLst>
          </p:cNvPr>
          <p:cNvGraphicFramePr>
            <a:graphicFrameLocks noGrp="1"/>
          </p:cNvGraphicFramePr>
          <p:nvPr>
            <p:extLst>
              <p:ext uri="{D42A27DB-BD31-4B8C-83A1-F6EECF244321}">
                <p14:modId xmlns:p14="http://schemas.microsoft.com/office/powerpoint/2010/main" val="1894155793"/>
              </p:ext>
            </p:extLst>
          </p:nvPr>
        </p:nvGraphicFramePr>
        <p:xfrm>
          <a:off x="7086600" y="2228024"/>
          <a:ext cx="3648456" cy="2132730"/>
        </p:xfrm>
        <a:graphic>
          <a:graphicData uri="http://schemas.openxmlformats.org/drawingml/2006/table">
            <a:tbl>
              <a:tblPr firstRow="1" firstCol="1" bandRow="1">
                <a:tableStyleId>{9DCAF9ED-07DC-4A11-8D7F-57B35C25682E}</a:tableStyleId>
              </a:tblPr>
              <a:tblGrid>
                <a:gridCol w="1824228">
                  <a:extLst>
                    <a:ext uri="{9D8B030D-6E8A-4147-A177-3AD203B41FA5}">
                      <a16:colId xmlns:a16="http://schemas.microsoft.com/office/drawing/2014/main" val="555953202"/>
                    </a:ext>
                  </a:extLst>
                </a:gridCol>
                <a:gridCol w="1824228">
                  <a:extLst>
                    <a:ext uri="{9D8B030D-6E8A-4147-A177-3AD203B41FA5}">
                      <a16:colId xmlns:a16="http://schemas.microsoft.com/office/drawing/2014/main" val="3373663202"/>
                    </a:ext>
                  </a:extLst>
                </a:gridCol>
              </a:tblGrid>
              <a:tr h="300586">
                <a:tc>
                  <a:txBody>
                    <a:bodyPr/>
                    <a:lstStyle/>
                    <a:p>
                      <a:pPr>
                        <a:lnSpc>
                          <a:spcPct val="107000"/>
                        </a:lnSpc>
                        <a:spcAft>
                          <a:spcPts val="800"/>
                        </a:spcAft>
                        <a:tabLst>
                          <a:tab pos="922020" algn="l"/>
                        </a:tabLst>
                      </a:pPr>
                      <a:r>
                        <a:rPr lang="en-IN" sz="1300" dirty="0">
                          <a:effectLst/>
                        </a:rPr>
                        <a:t>parameter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800"/>
                        </a:spcAft>
                        <a:tabLst>
                          <a:tab pos="922020" algn="l"/>
                        </a:tabLst>
                      </a:pPr>
                      <a:r>
                        <a:rPr lang="en-IN" sz="1300" dirty="0">
                          <a:effectLst/>
                        </a:rPr>
                        <a:t>Value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14021652"/>
                  </a:ext>
                </a:extLst>
              </a:tr>
              <a:tr h="300586">
                <a:tc>
                  <a:txBody>
                    <a:bodyPr/>
                    <a:lstStyle/>
                    <a:p>
                      <a:pPr>
                        <a:lnSpc>
                          <a:spcPct val="107000"/>
                        </a:lnSpc>
                        <a:spcAft>
                          <a:spcPts val="800"/>
                        </a:spcAft>
                        <a:tabLst>
                          <a:tab pos="922020" algn="l"/>
                        </a:tabLst>
                      </a:pPr>
                      <a:r>
                        <a:rPr lang="en-IN" sz="1300" dirty="0">
                          <a:effectLst/>
                        </a:rPr>
                        <a:t>Optimizer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7000"/>
                        </a:lnSpc>
                        <a:spcAft>
                          <a:spcPts val="800"/>
                        </a:spcAft>
                        <a:tabLst>
                          <a:tab pos="922020" algn="l"/>
                        </a:tabLst>
                      </a:pPr>
                      <a:r>
                        <a:rPr lang="en-IN" sz="1300" dirty="0">
                          <a:solidFill>
                            <a:schemeClr val="tx1"/>
                          </a:solidFill>
                          <a:effectLst/>
                        </a:rPr>
                        <a:t>Adam</a:t>
                      </a:r>
                      <a:endParaRPr lang="en-IN"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72878315"/>
                  </a:ext>
                </a:extLst>
              </a:tr>
              <a:tr h="615486">
                <a:tc>
                  <a:txBody>
                    <a:bodyPr/>
                    <a:lstStyle/>
                    <a:p>
                      <a:pPr>
                        <a:lnSpc>
                          <a:spcPct val="107000"/>
                        </a:lnSpc>
                        <a:spcAft>
                          <a:spcPts val="800"/>
                        </a:spcAft>
                        <a:tabLst>
                          <a:tab pos="922020" algn="l"/>
                        </a:tabLst>
                      </a:pPr>
                      <a:r>
                        <a:rPr lang="en-IN" sz="1300" dirty="0">
                          <a:effectLst/>
                        </a:rPr>
                        <a:t>Loss function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7000"/>
                        </a:lnSpc>
                        <a:spcAft>
                          <a:spcPts val="800"/>
                        </a:spcAft>
                        <a:tabLst>
                          <a:tab pos="922020" algn="l"/>
                        </a:tabLst>
                      </a:pPr>
                      <a:r>
                        <a:rPr lang="en-IN" sz="1300" dirty="0">
                          <a:effectLst/>
                        </a:rPr>
                        <a:t>Categorical cross entropy</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1851862"/>
                  </a:ext>
                </a:extLst>
              </a:tr>
              <a:tr h="300586">
                <a:tc>
                  <a:txBody>
                    <a:bodyPr/>
                    <a:lstStyle/>
                    <a:p>
                      <a:pPr>
                        <a:lnSpc>
                          <a:spcPct val="107000"/>
                        </a:lnSpc>
                        <a:spcAft>
                          <a:spcPts val="800"/>
                        </a:spcAft>
                        <a:tabLst>
                          <a:tab pos="922020" algn="l"/>
                        </a:tabLst>
                      </a:pPr>
                      <a:r>
                        <a:rPr lang="en-IN" sz="1300" dirty="0">
                          <a:effectLst/>
                        </a:rPr>
                        <a:t>Batch size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7000"/>
                        </a:lnSpc>
                        <a:spcAft>
                          <a:spcPts val="800"/>
                        </a:spcAft>
                        <a:tabLst>
                          <a:tab pos="922020" algn="l"/>
                        </a:tabLst>
                      </a:pPr>
                      <a:r>
                        <a:rPr lang="en-IN" sz="1300" dirty="0">
                          <a:effectLst/>
                        </a:rPr>
                        <a:t>30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51286385"/>
                  </a:ext>
                </a:extLst>
              </a:tr>
              <a:tr h="314900">
                <a:tc>
                  <a:txBody>
                    <a:bodyPr/>
                    <a:lstStyle/>
                    <a:p>
                      <a:pPr>
                        <a:lnSpc>
                          <a:spcPct val="107000"/>
                        </a:lnSpc>
                        <a:spcAft>
                          <a:spcPts val="800"/>
                        </a:spcAft>
                        <a:tabLst>
                          <a:tab pos="922020" algn="l"/>
                        </a:tabLst>
                      </a:pPr>
                      <a:r>
                        <a:rPr lang="en-IN" sz="1300" dirty="0">
                          <a:effectLst/>
                        </a:rPr>
                        <a:t>epochs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7000"/>
                        </a:lnSpc>
                        <a:spcAft>
                          <a:spcPts val="800"/>
                        </a:spcAft>
                        <a:tabLst>
                          <a:tab pos="922020" algn="l"/>
                        </a:tabLst>
                      </a:pPr>
                      <a:r>
                        <a:rPr lang="en-IN" sz="1300" dirty="0">
                          <a:effectLst/>
                        </a:rPr>
                        <a:t>500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10304796"/>
                  </a:ext>
                </a:extLst>
              </a:tr>
              <a:tr h="300586">
                <a:tc>
                  <a:txBody>
                    <a:bodyPr/>
                    <a:lstStyle/>
                    <a:p>
                      <a:pPr>
                        <a:lnSpc>
                          <a:spcPct val="107000"/>
                        </a:lnSpc>
                        <a:spcAft>
                          <a:spcPts val="800"/>
                        </a:spcAft>
                        <a:tabLst>
                          <a:tab pos="922020" algn="l"/>
                        </a:tabLst>
                      </a:pPr>
                      <a:r>
                        <a:rPr lang="en-IN" sz="1300" dirty="0">
                          <a:effectLst/>
                        </a:rPr>
                        <a:t>Learning rate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7000"/>
                        </a:lnSpc>
                        <a:spcAft>
                          <a:spcPts val="800"/>
                        </a:spcAft>
                        <a:tabLst>
                          <a:tab pos="922020" algn="l"/>
                        </a:tabLst>
                      </a:pPr>
                      <a:r>
                        <a:rPr lang="en-IN" sz="1300" dirty="0">
                          <a:effectLst/>
                        </a:rPr>
                        <a:t>0.0001</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22080109"/>
                  </a:ext>
                </a:extLst>
              </a:tr>
            </a:tbl>
          </a:graphicData>
        </a:graphic>
      </p:graphicFrame>
      <p:sp>
        <p:nvSpPr>
          <p:cNvPr id="6" name="Rectangle 1">
            <a:extLst>
              <a:ext uri="{FF2B5EF4-FFF2-40B4-BE49-F238E27FC236}">
                <a16:creationId xmlns:a16="http://schemas.microsoft.com/office/drawing/2014/main" id="{C6FC0F49-FF0F-4E11-B7D5-88C48AD80BB7}"/>
              </a:ext>
            </a:extLst>
          </p:cNvPr>
          <p:cNvSpPr>
            <a:spLocks noChangeArrowheads="1"/>
          </p:cNvSpPr>
          <p:nvPr/>
        </p:nvSpPr>
        <p:spPr bwMode="auto">
          <a:xfrm>
            <a:off x="8164283" y="4945692"/>
            <a:ext cx="202133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922338" algn="l"/>
              </a:tabLst>
              <a:defRPr>
                <a:solidFill>
                  <a:schemeClr val="tx1"/>
                </a:solidFill>
                <a:latin typeface="Arial" panose="020B0604020202020204" pitchFamily="34" charset="0"/>
              </a:defRPr>
            </a:lvl1pPr>
            <a:lvl2pPr eaLnBrk="0" fontAlgn="base" hangingPunct="0">
              <a:spcBef>
                <a:spcPct val="0"/>
              </a:spcBef>
              <a:spcAft>
                <a:spcPct val="0"/>
              </a:spcAft>
              <a:tabLst>
                <a:tab pos="922338" algn="l"/>
              </a:tabLst>
              <a:defRPr>
                <a:solidFill>
                  <a:schemeClr val="tx1"/>
                </a:solidFill>
                <a:latin typeface="Arial" panose="020B0604020202020204" pitchFamily="34" charset="0"/>
              </a:defRPr>
            </a:lvl2pPr>
            <a:lvl3pPr eaLnBrk="0" fontAlgn="base" hangingPunct="0">
              <a:spcBef>
                <a:spcPct val="0"/>
              </a:spcBef>
              <a:spcAft>
                <a:spcPct val="0"/>
              </a:spcAft>
              <a:tabLst>
                <a:tab pos="922338" algn="l"/>
              </a:tabLst>
              <a:defRPr>
                <a:solidFill>
                  <a:schemeClr val="tx1"/>
                </a:solidFill>
                <a:latin typeface="Arial" panose="020B0604020202020204" pitchFamily="34" charset="0"/>
              </a:defRPr>
            </a:lvl3pPr>
            <a:lvl4pPr eaLnBrk="0" fontAlgn="base" hangingPunct="0">
              <a:spcBef>
                <a:spcPct val="0"/>
              </a:spcBef>
              <a:spcAft>
                <a:spcPct val="0"/>
              </a:spcAft>
              <a:tabLst>
                <a:tab pos="922338" algn="l"/>
              </a:tabLst>
              <a:defRPr>
                <a:solidFill>
                  <a:schemeClr val="tx1"/>
                </a:solidFill>
                <a:latin typeface="Arial" panose="020B0604020202020204" pitchFamily="34" charset="0"/>
              </a:defRPr>
            </a:lvl4pPr>
            <a:lvl5pPr eaLnBrk="0" fontAlgn="base" hangingPunct="0">
              <a:spcBef>
                <a:spcPct val="0"/>
              </a:spcBef>
              <a:spcAft>
                <a:spcPct val="0"/>
              </a:spcAft>
              <a:tabLst>
                <a:tab pos="922338" algn="l"/>
              </a:tabLst>
              <a:defRPr>
                <a:solidFill>
                  <a:schemeClr val="tx1"/>
                </a:solidFill>
                <a:latin typeface="Arial" panose="020B0604020202020204" pitchFamily="34" charset="0"/>
              </a:defRPr>
            </a:lvl5pPr>
            <a:lvl6pPr eaLnBrk="0" fontAlgn="base" hangingPunct="0">
              <a:spcBef>
                <a:spcPct val="0"/>
              </a:spcBef>
              <a:spcAft>
                <a:spcPct val="0"/>
              </a:spcAft>
              <a:tabLst>
                <a:tab pos="922338" algn="l"/>
              </a:tabLst>
              <a:defRPr>
                <a:solidFill>
                  <a:schemeClr val="tx1"/>
                </a:solidFill>
                <a:latin typeface="Arial" panose="020B0604020202020204" pitchFamily="34" charset="0"/>
              </a:defRPr>
            </a:lvl6pPr>
            <a:lvl7pPr eaLnBrk="0" fontAlgn="base" hangingPunct="0">
              <a:spcBef>
                <a:spcPct val="0"/>
              </a:spcBef>
              <a:spcAft>
                <a:spcPct val="0"/>
              </a:spcAft>
              <a:tabLst>
                <a:tab pos="922338" algn="l"/>
              </a:tabLst>
              <a:defRPr>
                <a:solidFill>
                  <a:schemeClr val="tx1"/>
                </a:solidFill>
                <a:latin typeface="Arial" panose="020B0604020202020204" pitchFamily="34" charset="0"/>
              </a:defRPr>
            </a:lvl7pPr>
            <a:lvl8pPr eaLnBrk="0" fontAlgn="base" hangingPunct="0">
              <a:spcBef>
                <a:spcPct val="0"/>
              </a:spcBef>
              <a:spcAft>
                <a:spcPct val="0"/>
              </a:spcAft>
              <a:tabLst>
                <a:tab pos="922338" algn="l"/>
              </a:tabLst>
              <a:defRPr>
                <a:solidFill>
                  <a:schemeClr val="tx1"/>
                </a:solidFill>
                <a:latin typeface="Arial" panose="020B0604020202020204" pitchFamily="34" charset="0"/>
              </a:defRPr>
            </a:lvl8pPr>
            <a:lvl9pPr eaLnBrk="0" fontAlgn="base" hangingPunct="0">
              <a:spcBef>
                <a:spcPct val="0"/>
              </a:spcBef>
              <a:spcAft>
                <a:spcPct val="0"/>
              </a:spcAft>
              <a:tabLst>
                <a:tab pos="922338"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922338" algn="l"/>
              </a:tabLst>
            </a:pPr>
            <a:r>
              <a:rPr kumimoji="0" lang="en-US" altLang="en-US" sz="1500" b="1" i="0" u="none" strike="noStrike" cap="none" normalizeH="0" baseline="0" dirty="0">
                <a:ln>
                  <a:noFill/>
                </a:ln>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Table1: Hyper Parameters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922338"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5FF60DC9-827E-44FA-8C6F-B505BD2530A3}"/>
              </a:ext>
            </a:extLst>
          </p:cNvPr>
          <p:cNvSpPr txBox="1"/>
          <p:nvPr/>
        </p:nvSpPr>
        <p:spPr>
          <a:xfrm>
            <a:off x="923278" y="470517"/>
            <a:ext cx="5921405" cy="861774"/>
          </a:xfrm>
          <a:prstGeom prst="rect">
            <a:avLst/>
          </a:prstGeom>
          <a:noFill/>
        </p:spPr>
        <p:txBody>
          <a:bodyPr wrap="square" rtlCol="0">
            <a:spAutoFit/>
          </a:bodyPr>
          <a:lstStyle/>
          <a:p>
            <a:r>
              <a:rPr lang="en-US" sz="2500" dirty="0"/>
              <a:t>Architecture and Hyperparameters</a:t>
            </a:r>
          </a:p>
          <a:p>
            <a:endParaRPr lang="en-IN" sz="2500" dirty="0"/>
          </a:p>
        </p:txBody>
      </p:sp>
      <p:sp>
        <p:nvSpPr>
          <p:cNvPr id="8" name="TextBox 7">
            <a:extLst>
              <a:ext uri="{FF2B5EF4-FFF2-40B4-BE49-F238E27FC236}">
                <a16:creationId xmlns:a16="http://schemas.microsoft.com/office/drawing/2014/main" id="{872EA8DF-561E-4029-A81E-7281C743D0CB}"/>
              </a:ext>
            </a:extLst>
          </p:cNvPr>
          <p:cNvSpPr txBox="1"/>
          <p:nvPr/>
        </p:nvSpPr>
        <p:spPr>
          <a:xfrm>
            <a:off x="2145436" y="5908852"/>
            <a:ext cx="3950564" cy="369332"/>
          </a:xfrm>
          <a:prstGeom prst="rect">
            <a:avLst/>
          </a:prstGeom>
          <a:noFill/>
        </p:spPr>
        <p:txBody>
          <a:bodyPr wrap="square" lIns="91440" tIns="45720" rIns="91440" bIns="45720" rtlCol="0" anchor="t">
            <a:spAutoFit/>
          </a:bodyPr>
          <a:lstStyle/>
          <a:p>
            <a:r>
              <a:rPr lang="en-US" dirty="0"/>
              <a:t>Fig 5: Model Architecture</a:t>
            </a:r>
            <a:endParaRPr lang="en-IN" dirty="0"/>
          </a:p>
        </p:txBody>
      </p:sp>
      <p:sp>
        <p:nvSpPr>
          <p:cNvPr id="9" name="Slide Number Placeholder 8">
            <a:extLst>
              <a:ext uri="{FF2B5EF4-FFF2-40B4-BE49-F238E27FC236}">
                <a16:creationId xmlns:a16="http://schemas.microsoft.com/office/drawing/2014/main" id="{9A11F9AE-EE0F-4445-842C-820C29761F0F}"/>
              </a:ext>
            </a:extLst>
          </p:cNvPr>
          <p:cNvSpPr>
            <a:spLocks noGrp="1"/>
          </p:cNvSpPr>
          <p:nvPr>
            <p:ph type="sldNum" sz="quarter" idx="12"/>
          </p:nvPr>
        </p:nvSpPr>
        <p:spPr/>
        <p:txBody>
          <a:bodyPr/>
          <a:lstStyle/>
          <a:p>
            <a:fld id="{B1E11CC7-7BCE-4295-AB0E-3DA81A2CDFD1}" type="slidenum">
              <a:rPr lang="en-IN" smtClean="0"/>
              <a:t>10</a:t>
            </a:fld>
            <a:endParaRPr lang="en-IN"/>
          </a:p>
        </p:txBody>
      </p:sp>
      <p:sp>
        <p:nvSpPr>
          <p:cNvPr id="10" name="Footer Placeholder 9">
            <a:extLst>
              <a:ext uri="{FF2B5EF4-FFF2-40B4-BE49-F238E27FC236}">
                <a16:creationId xmlns:a16="http://schemas.microsoft.com/office/drawing/2014/main" id="{A4DF2914-1F9F-4619-9267-8C50C5113C9F}"/>
              </a:ext>
            </a:extLst>
          </p:cNvPr>
          <p:cNvSpPr>
            <a:spLocks noGrp="1"/>
          </p:cNvSpPr>
          <p:nvPr>
            <p:ph type="ftr" sz="quarter" idx="11"/>
          </p:nvPr>
        </p:nvSpPr>
        <p:spPr/>
        <p:txBody>
          <a:bodyPr/>
          <a:lstStyle/>
          <a:p>
            <a:r>
              <a:rPr lang="en-IN" dirty="0"/>
              <a:t>IIT BHUBANESWAR</a:t>
            </a:r>
          </a:p>
        </p:txBody>
      </p:sp>
      <p:sp>
        <p:nvSpPr>
          <p:cNvPr id="11" name="TextBox 10">
            <a:extLst>
              <a:ext uri="{FF2B5EF4-FFF2-40B4-BE49-F238E27FC236}">
                <a16:creationId xmlns:a16="http://schemas.microsoft.com/office/drawing/2014/main" id="{22F9DEE1-68E8-4C07-91FB-8B4894EA0851}"/>
              </a:ext>
            </a:extLst>
          </p:cNvPr>
          <p:cNvSpPr txBox="1"/>
          <p:nvPr/>
        </p:nvSpPr>
        <p:spPr>
          <a:xfrm>
            <a:off x="435006" y="6519236"/>
            <a:ext cx="3045041" cy="246221"/>
          </a:xfrm>
          <a:prstGeom prst="rect">
            <a:avLst/>
          </a:prstGeom>
          <a:noFill/>
        </p:spPr>
        <p:txBody>
          <a:bodyPr wrap="square" rtlCol="0">
            <a:spAutoFit/>
          </a:bodyPr>
          <a:lstStyle/>
          <a:p>
            <a:r>
              <a:rPr lang="en-US" sz="1000" b="1" dirty="0">
                <a:solidFill>
                  <a:schemeClr val="bg1"/>
                </a:solidFill>
              </a:rPr>
              <a:t>SCHOOL OF ELECTRICAL SCIENCES</a:t>
            </a:r>
            <a:endParaRPr lang="en-IN" sz="1000" b="1" dirty="0">
              <a:solidFill>
                <a:schemeClr val="bg1"/>
              </a:solidFill>
            </a:endParaRPr>
          </a:p>
        </p:txBody>
      </p:sp>
      <p:pic>
        <p:nvPicPr>
          <p:cNvPr id="2" name="Picture 2">
            <a:extLst>
              <a:ext uri="{FF2B5EF4-FFF2-40B4-BE49-F238E27FC236}">
                <a16:creationId xmlns:a16="http://schemas.microsoft.com/office/drawing/2014/main" id="{F030EF98-4CF6-4557-BB90-CAD9980A694C}"/>
              </a:ext>
            </a:extLst>
          </p:cNvPr>
          <p:cNvPicPr>
            <a:picLocks noChangeAspect="1"/>
          </p:cNvPicPr>
          <p:nvPr/>
        </p:nvPicPr>
        <p:blipFill>
          <a:blip r:embed="rId2"/>
          <a:stretch>
            <a:fillRect/>
          </a:stretch>
        </p:blipFill>
        <p:spPr>
          <a:xfrm>
            <a:off x="1064795" y="999575"/>
            <a:ext cx="4347410" cy="4868876"/>
          </a:xfrm>
          <a:prstGeom prst="rect">
            <a:avLst/>
          </a:prstGeom>
        </p:spPr>
      </p:pic>
    </p:spTree>
    <p:extLst>
      <p:ext uri="{BB962C8B-B14F-4D97-AF65-F5344CB8AC3E}">
        <p14:creationId xmlns:p14="http://schemas.microsoft.com/office/powerpoint/2010/main" val="3660079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D348D-C903-4454-8730-23F496ADE31F}"/>
              </a:ext>
            </a:extLst>
          </p:cNvPr>
          <p:cNvSpPr>
            <a:spLocks noGrp="1"/>
          </p:cNvSpPr>
          <p:nvPr>
            <p:ph type="title"/>
          </p:nvPr>
        </p:nvSpPr>
        <p:spPr>
          <a:xfrm>
            <a:off x="1117650" y="322424"/>
            <a:ext cx="10058400" cy="1450757"/>
          </a:xfrm>
        </p:spPr>
        <p:txBody>
          <a:bodyPr>
            <a:normAutofit/>
          </a:bodyPr>
          <a:lstStyle/>
          <a:p>
            <a:r>
              <a:rPr lang="en-US" sz="4000" dirty="0">
                <a:cs typeface="Calibri Light"/>
              </a:rPr>
              <a:t>Results</a:t>
            </a:r>
          </a:p>
        </p:txBody>
      </p:sp>
      <p:sp>
        <p:nvSpPr>
          <p:cNvPr id="9" name="Slide Number Placeholder 8">
            <a:extLst>
              <a:ext uri="{FF2B5EF4-FFF2-40B4-BE49-F238E27FC236}">
                <a16:creationId xmlns:a16="http://schemas.microsoft.com/office/drawing/2014/main" id="{1DC95EF9-86DC-42C8-8ACE-639D90E776A6}"/>
              </a:ext>
            </a:extLst>
          </p:cNvPr>
          <p:cNvSpPr>
            <a:spLocks noGrp="1"/>
          </p:cNvSpPr>
          <p:nvPr>
            <p:ph type="sldNum" sz="quarter" idx="12"/>
          </p:nvPr>
        </p:nvSpPr>
        <p:spPr/>
        <p:txBody>
          <a:bodyPr/>
          <a:lstStyle/>
          <a:p>
            <a:fld id="{B1E11CC7-7BCE-4295-AB0E-3DA81A2CDFD1}" type="slidenum">
              <a:rPr lang="en-IN" smtClean="0"/>
              <a:t>11</a:t>
            </a:fld>
            <a:endParaRPr lang="en-IN"/>
          </a:p>
        </p:txBody>
      </p:sp>
      <p:sp>
        <p:nvSpPr>
          <p:cNvPr id="10" name="Footer Placeholder 9">
            <a:extLst>
              <a:ext uri="{FF2B5EF4-FFF2-40B4-BE49-F238E27FC236}">
                <a16:creationId xmlns:a16="http://schemas.microsoft.com/office/drawing/2014/main" id="{748D54F4-2277-402E-8FAB-BC6F388F95DD}"/>
              </a:ext>
            </a:extLst>
          </p:cNvPr>
          <p:cNvSpPr>
            <a:spLocks noGrp="1"/>
          </p:cNvSpPr>
          <p:nvPr>
            <p:ph type="ftr" sz="quarter" idx="11"/>
          </p:nvPr>
        </p:nvSpPr>
        <p:spPr/>
        <p:txBody>
          <a:bodyPr/>
          <a:lstStyle/>
          <a:p>
            <a:r>
              <a:rPr lang="en-IN"/>
              <a:t>IIT BHUBANESWAR</a:t>
            </a:r>
          </a:p>
        </p:txBody>
      </p:sp>
      <p:sp>
        <p:nvSpPr>
          <p:cNvPr id="11" name="TextBox 10">
            <a:extLst>
              <a:ext uri="{FF2B5EF4-FFF2-40B4-BE49-F238E27FC236}">
                <a16:creationId xmlns:a16="http://schemas.microsoft.com/office/drawing/2014/main" id="{2B5DE67C-A74A-4931-BF70-E4CBF581D09B}"/>
              </a:ext>
            </a:extLst>
          </p:cNvPr>
          <p:cNvSpPr txBox="1"/>
          <p:nvPr/>
        </p:nvSpPr>
        <p:spPr>
          <a:xfrm>
            <a:off x="435006" y="6519236"/>
            <a:ext cx="3045041" cy="246221"/>
          </a:xfrm>
          <a:prstGeom prst="rect">
            <a:avLst/>
          </a:prstGeom>
          <a:noFill/>
        </p:spPr>
        <p:txBody>
          <a:bodyPr wrap="square" rtlCol="0">
            <a:spAutoFit/>
          </a:bodyPr>
          <a:lstStyle/>
          <a:p>
            <a:r>
              <a:rPr lang="en-US" sz="1000" b="1" dirty="0">
                <a:solidFill>
                  <a:schemeClr val="bg1"/>
                </a:solidFill>
              </a:rPr>
              <a:t>SCHOOL OF ELECTRICAL SCIENCES</a:t>
            </a:r>
            <a:endParaRPr lang="en-IN" sz="1000" b="1" dirty="0">
              <a:solidFill>
                <a:schemeClr val="bg1"/>
              </a:solidFill>
            </a:endParaRPr>
          </a:p>
        </p:txBody>
      </p:sp>
      <p:sp>
        <p:nvSpPr>
          <p:cNvPr id="8" name="TextBox 7">
            <a:extLst>
              <a:ext uri="{FF2B5EF4-FFF2-40B4-BE49-F238E27FC236}">
                <a16:creationId xmlns:a16="http://schemas.microsoft.com/office/drawing/2014/main" id="{CEDA5760-8E2F-4FAA-8644-00397C0228FE}"/>
              </a:ext>
            </a:extLst>
          </p:cNvPr>
          <p:cNvSpPr txBox="1"/>
          <p:nvPr/>
        </p:nvSpPr>
        <p:spPr>
          <a:xfrm>
            <a:off x="1460606" y="2147590"/>
            <a:ext cx="937248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Training set consists of 2400 images consisting of all class images. The testing set consists of 600 images</a:t>
            </a:r>
            <a:endParaRPr lang="en-US" dirty="0">
              <a:cs typeface="Calibri" panose="020F0502020204030204"/>
            </a:endParaRPr>
          </a:p>
          <a:p>
            <a:pPr marL="285750" indent="-285750">
              <a:buFont typeface="Arial"/>
              <a:buChar char="•"/>
            </a:pPr>
            <a:r>
              <a:rPr lang="en-US" dirty="0">
                <a:ea typeface="+mn-lt"/>
                <a:cs typeface="+mn-lt"/>
              </a:rPr>
              <a:t>This model achieved 96.6% training accuracy and 92.14% cross-validation accuracy.</a:t>
            </a:r>
            <a:endParaRPr lang="en-US" dirty="0">
              <a:cs typeface="Calibri"/>
            </a:endParaRPr>
          </a:p>
        </p:txBody>
      </p:sp>
      <p:pic>
        <p:nvPicPr>
          <p:cNvPr id="4" name="Picture 3">
            <a:extLst>
              <a:ext uri="{FF2B5EF4-FFF2-40B4-BE49-F238E27FC236}">
                <a16:creationId xmlns:a16="http://schemas.microsoft.com/office/drawing/2014/main" id="{C7BE50E5-BD7B-CDFA-11E5-FEA97A3405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1140" y="3198912"/>
            <a:ext cx="3954780" cy="2682240"/>
          </a:xfrm>
          <a:prstGeom prst="rect">
            <a:avLst/>
          </a:prstGeom>
        </p:spPr>
      </p:pic>
      <p:pic>
        <p:nvPicPr>
          <p:cNvPr id="12" name="Picture 11">
            <a:extLst>
              <a:ext uri="{FF2B5EF4-FFF2-40B4-BE49-F238E27FC236}">
                <a16:creationId xmlns:a16="http://schemas.microsoft.com/office/drawing/2014/main" id="{C0986CE6-719D-100F-8BFA-9FE875591F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9627" y="3297869"/>
            <a:ext cx="3962400" cy="2552700"/>
          </a:xfrm>
          <a:prstGeom prst="rect">
            <a:avLst/>
          </a:prstGeom>
        </p:spPr>
      </p:pic>
      <p:sp>
        <p:nvSpPr>
          <p:cNvPr id="13" name="TextBox 12">
            <a:extLst>
              <a:ext uri="{FF2B5EF4-FFF2-40B4-BE49-F238E27FC236}">
                <a16:creationId xmlns:a16="http://schemas.microsoft.com/office/drawing/2014/main" id="{405D2A5B-E7CD-BD50-CA9F-24A14029D8A3}"/>
              </a:ext>
            </a:extLst>
          </p:cNvPr>
          <p:cNvSpPr txBox="1"/>
          <p:nvPr/>
        </p:nvSpPr>
        <p:spPr>
          <a:xfrm>
            <a:off x="2618912" y="5850569"/>
            <a:ext cx="2725444" cy="369332"/>
          </a:xfrm>
          <a:prstGeom prst="rect">
            <a:avLst/>
          </a:prstGeom>
          <a:noFill/>
        </p:spPr>
        <p:txBody>
          <a:bodyPr wrap="square" rtlCol="0">
            <a:spAutoFit/>
          </a:bodyPr>
          <a:lstStyle/>
          <a:p>
            <a:r>
              <a:rPr lang="en-US" dirty="0"/>
              <a:t>Fig 6: Accuracy v/s Epochs</a:t>
            </a:r>
            <a:endParaRPr lang="en-IN" dirty="0"/>
          </a:p>
        </p:txBody>
      </p:sp>
      <p:sp>
        <p:nvSpPr>
          <p:cNvPr id="14" name="TextBox 13">
            <a:extLst>
              <a:ext uri="{FF2B5EF4-FFF2-40B4-BE49-F238E27FC236}">
                <a16:creationId xmlns:a16="http://schemas.microsoft.com/office/drawing/2014/main" id="{FEE4F793-AE78-8004-4567-1385E01A8999}"/>
              </a:ext>
            </a:extLst>
          </p:cNvPr>
          <p:cNvSpPr txBox="1"/>
          <p:nvPr/>
        </p:nvSpPr>
        <p:spPr>
          <a:xfrm>
            <a:off x="7617041" y="5839135"/>
            <a:ext cx="2460971" cy="369332"/>
          </a:xfrm>
          <a:prstGeom prst="rect">
            <a:avLst/>
          </a:prstGeom>
          <a:noFill/>
        </p:spPr>
        <p:txBody>
          <a:bodyPr wrap="square" rtlCol="0">
            <a:spAutoFit/>
          </a:bodyPr>
          <a:lstStyle/>
          <a:p>
            <a:r>
              <a:rPr lang="en-US" dirty="0"/>
              <a:t>Fig 7: loss v/s Epochs</a:t>
            </a:r>
            <a:endParaRPr lang="en-IN" dirty="0"/>
          </a:p>
        </p:txBody>
      </p:sp>
    </p:spTree>
    <p:extLst>
      <p:ext uri="{BB962C8B-B14F-4D97-AF65-F5344CB8AC3E}">
        <p14:creationId xmlns:p14="http://schemas.microsoft.com/office/powerpoint/2010/main" val="357294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C0B1B55-0B26-7A24-CAB1-D36A429FFF65}"/>
              </a:ext>
            </a:extLst>
          </p:cNvPr>
          <p:cNvSpPr>
            <a:spLocks noGrp="1"/>
          </p:cNvSpPr>
          <p:nvPr>
            <p:ph type="ftr" sz="quarter" idx="11"/>
          </p:nvPr>
        </p:nvSpPr>
        <p:spPr/>
        <p:txBody>
          <a:bodyPr/>
          <a:lstStyle/>
          <a:p>
            <a:r>
              <a:rPr lang="en-IN"/>
              <a:t>IIT BHUBANESWAR</a:t>
            </a:r>
          </a:p>
        </p:txBody>
      </p:sp>
      <p:sp>
        <p:nvSpPr>
          <p:cNvPr id="3" name="Slide Number Placeholder 2">
            <a:extLst>
              <a:ext uri="{FF2B5EF4-FFF2-40B4-BE49-F238E27FC236}">
                <a16:creationId xmlns:a16="http://schemas.microsoft.com/office/drawing/2014/main" id="{4E318B8F-566E-A3B4-715F-3ACC793F2C91}"/>
              </a:ext>
            </a:extLst>
          </p:cNvPr>
          <p:cNvSpPr>
            <a:spLocks noGrp="1"/>
          </p:cNvSpPr>
          <p:nvPr>
            <p:ph type="sldNum" sz="quarter" idx="12"/>
          </p:nvPr>
        </p:nvSpPr>
        <p:spPr/>
        <p:txBody>
          <a:bodyPr/>
          <a:lstStyle/>
          <a:p>
            <a:fld id="{B1E11CC7-7BCE-4295-AB0E-3DA81A2CDFD1}" type="slidenum">
              <a:rPr lang="en-IN" smtClean="0"/>
              <a:t>12</a:t>
            </a:fld>
            <a:endParaRPr lang="en-IN"/>
          </a:p>
        </p:txBody>
      </p:sp>
      <p:pic>
        <p:nvPicPr>
          <p:cNvPr id="4" name="Picture 3">
            <a:extLst>
              <a:ext uri="{FF2B5EF4-FFF2-40B4-BE49-F238E27FC236}">
                <a16:creationId xmlns:a16="http://schemas.microsoft.com/office/drawing/2014/main" id="{6F1BFA90-DE49-CF94-CA34-EEB37200C40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57598" y="582719"/>
            <a:ext cx="6633135" cy="4752589"/>
          </a:xfrm>
          <a:prstGeom prst="rect">
            <a:avLst/>
          </a:prstGeom>
          <a:noFill/>
          <a:ln>
            <a:noFill/>
          </a:ln>
        </p:spPr>
      </p:pic>
      <p:sp>
        <p:nvSpPr>
          <p:cNvPr id="5" name="TextBox 4">
            <a:extLst>
              <a:ext uri="{FF2B5EF4-FFF2-40B4-BE49-F238E27FC236}">
                <a16:creationId xmlns:a16="http://schemas.microsoft.com/office/drawing/2014/main" id="{09D0A4A6-030D-0ECC-BE91-25C0F7DA0DD9}"/>
              </a:ext>
            </a:extLst>
          </p:cNvPr>
          <p:cNvSpPr txBox="1"/>
          <p:nvPr/>
        </p:nvSpPr>
        <p:spPr>
          <a:xfrm>
            <a:off x="4755472" y="5574381"/>
            <a:ext cx="2681056" cy="646331"/>
          </a:xfrm>
          <a:prstGeom prst="rect">
            <a:avLst/>
          </a:prstGeom>
          <a:noFill/>
        </p:spPr>
        <p:txBody>
          <a:bodyPr wrap="square" rtlCol="0">
            <a:spAutoFit/>
          </a:bodyPr>
          <a:lstStyle/>
          <a:p>
            <a:r>
              <a:rPr lang="en-US" dirty="0">
                <a:ea typeface="+mn-lt"/>
                <a:cs typeface="+mn-lt"/>
              </a:rPr>
              <a:t>Fig 8: Accuracy v/s Epochs</a:t>
            </a:r>
            <a:endParaRPr lang="en-US" dirty="0"/>
          </a:p>
          <a:p>
            <a:endParaRPr lang="en-IN" dirty="0"/>
          </a:p>
        </p:txBody>
      </p:sp>
    </p:spTree>
    <p:extLst>
      <p:ext uri="{BB962C8B-B14F-4D97-AF65-F5344CB8AC3E}">
        <p14:creationId xmlns:p14="http://schemas.microsoft.com/office/powerpoint/2010/main" val="2593728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08835-C134-E158-1B64-4F1683ECA0D7}"/>
              </a:ext>
            </a:extLst>
          </p:cNvPr>
          <p:cNvSpPr>
            <a:spLocks noGrp="1"/>
          </p:cNvSpPr>
          <p:nvPr>
            <p:ph type="title"/>
          </p:nvPr>
        </p:nvSpPr>
        <p:spPr/>
        <p:txBody>
          <a:bodyPr/>
          <a:lstStyle/>
          <a:p>
            <a:r>
              <a:rPr lang="en-US" dirty="0"/>
              <a:t>Object Detection</a:t>
            </a:r>
            <a:endParaRPr lang="en-IN" dirty="0"/>
          </a:p>
        </p:txBody>
      </p:sp>
      <p:sp>
        <p:nvSpPr>
          <p:cNvPr id="3" name="Content Placeholder 2">
            <a:extLst>
              <a:ext uri="{FF2B5EF4-FFF2-40B4-BE49-F238E27FC236}">
                <a16:creationId xmlns:a16="http://schemas.microsoft.com/office/drawing/2014/main" id="{F59E3AA0-B98C-98F1-E6A8-FE33AA89A8F0}"/>
              </a:ext>
            </a:extLst>
          </p:cNvPr>
          <p:cNvSpPr>
            <a:spLocks noGrp="1"/>
          </p:cNvSpPr>
          <p:nvPr>
            <p:ph idx="1"/>
          </p:nvPr>
        </p:nvSpPr>
        <p:spPr>
          <a:xfrm>
            <a:off x="1097280" y="1845734"/>
            <a:ext cx="9342860" cy="4023360"/>
          </a:xfrm>
        </p:spPr>
        <p:txBody>
          <a:bodyPr/>
          <a:lstStyle/>
          <a:p>
            <a:pPr>
              <a:buClr>
                <a:schemeClr val="tx1"/>
              </a:buClr>
              <a:buFont typeface="Arial" panose="020B0604020202020204" pitchFamily="34" charset="0"/>
              <a:buChar char="•"/>
            </a:pPr>
            <a:r>
              <a:rPr lang="en-US" dirty="0"/>
              <a:t>Object detection is a computer technology related to computer vision and image processing that deals with detecting instances of semantic objects of a certain class (such as humans, buildings, or cars) in digital images and videos and automatically create bounding boxes on those objects. </a:t>
            </a:r>
            <a:endParaRPr lang="en-IN" dirty="0"/>
          </a:p>
        </p:txBody>
      </p:sp>
      <p:sp>
        <p:nvSpPr>
          <p:cNvPr id="4" name="Footer Placeholder 3">
            <a:extLst>
              <a:ext uri="{FF2B5EF4-FFF2-40B4-BE49-F238E27FC236}">
                <a16:creationId xmlns:a16="http://schemas.microsoft.com/office/drawing/2014/main" id="{0D9C30C5-D51B-0FD6-7D9E-CCC7B95D5E0B}"/>
              </a:ext>
            </a:extLst>
          </p:cNvPr>
          <p:cNvSpPr>
            <a:spLocks noGrp="1"/>
          </p:cNvSpPr>
          <p:nvPr>
            <p:ph type="ftr" sz="quarter" idx="11"/>
          </p:nvPr>
        </p:nvSpPr>
        <p:spPr/>
        <p:txBody>
          <a:bodyPr/>
          <a:lstStyle/>
          <a:p>
            <a:r>
              <a:rPr lang="en-IN"/>
              <a:t>IIT BHUBANESWAR</a:t>
            </a:r>
          </a:p>
        </p:txBody>
      </p:sp>
      <p:sp>
        <p:nvSpPr>
          <p:cNvPr id="5" name="Slide Number Placeholder 4">
            <a:extLst>
              <a:ext uri="{FF2B5EF4-FFF2-40B4-BE49-F238E27FC236}">
                <a16:creationId xmlns:a16="http://schemas.microsoft.com/office/drawing/2014/main" id="{5681919E-380F-05A7-DAC2-84C21F883BF5}"/>
              </a:ext>
            </a:extLst>
          </p:cNvPr>
          <p:cNvSpPr>
            <a:spLocks noGrp="1"/>
          </p:cNvSpPr>
          <p:nvPr>
            <p:ph type="sldNum" sz="quarter" idx="12"/>
          </p:nvPr>
        </p:nvSpPr>
        <p:spPr/>
        <p:txBody>
          <a:bodyPr/>
          <a:lstStyle/>
          <a:p>
            <a:fld id="{B1E11CC7-7BCE-4295-AB0E-3DA81A2CDFD1}" type="slidenum">
              <a:rPr lang="en-IN" smtClean="0"/>
              <a:t>13</a:t>
            </a:fld>
            <a:endParaRPr lang="en-IN"/>
          </a:p>
        </p:txBody>
      </p:sp>
      <p:pic>
        <p:nvPicPr>
          <p:cNvPr id="7" name="Picture 6">
            <a:extLst>
              <a:ext uri="{FF2B5EF4-FFF2-40B4-BE49-F238E27FC236}">
                <a16:creationId xmlns:a16="http://schemas.microsoft.com/office/drawing/2014/main" id="{E4A234E3-FCC4-93F4-D9C2-F68952C269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3029" y="3113991"/>
            <a:ext cx="5593080" cy="2529840"/>
          </a:xfrm>
          <a:prstGeom prst="rect">
            <a:avLst/>
          </a:prstGeom>
        </p:spPr>
      </p:pic>
      <p:sp>
        <p:nvSpPr>
          <p:cNvPr id="8" name="TextBox 7">
            <a:extLst>
              <a:ext uri="{FF2B5EF4-FFF2-40B4-BE49-F238E27FC236}">
                <a16:creationId xmlns:a16="http://schemas.microsoft.com/office/drawing/2014/main" id="{513BB6AD-86ED-A7B7-DD52-09AEA9FB6391}"/>
              </a:ext>
            </a:extLst>
          </p:cNvPr>
          <p:cNvSpPr txBox="1"/>
          <p:nvPr/>
        </p:nvSpPr>
        <p:spPr>
          <a:xfrm>
            <a:off x="4074850" y="5869094"/>
            <a:ext cx="4252404" cy="369332"/>
          </a:xfrm>
          <a:prstGeom prst="rect">
            <a:avLst/>
          </a:prstGeom>
          <a:noFill/>
        </p:spPr>
        <p:txBody>
          <a:bodyPr wrap="square" rtlCol="0">
            <a:spAutoFit/>
          </a:bodyPr>
          <a:lstStyle/>
          <a:p>
            <a:r>
              <a:rPr lang="en-US" dirty="0"/>
              <a:t>Fig 9 : Flow diagram of object detection</a:t>
            </a:r>
            <a:endParaRPr lang="en-IN" dirty="0"/>
          </a:p>
        </p:txBody>
      </p:sp>
    </p:spTree>
    <p:extLst>
      <p:ext uri="{BB962C8B-B14F-4D97-AF65-F5344CB8AC3E}">
        <p14:creationId xmlns:p14="http://schemas.microsoft.com/office/powerpoint/2010/main" val="2962855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118F7-0FB5-4EAC-9434-CB3667770A32}"/>
              </a:ext>
            </a:extLst>
          </p:cNvPr>
          <p:cNvSpPr>
            <a:spLocks noGrp="1"/>
          </p:cNvSpPr>
          <p:nvPr>
            <p:ph type="title"/>
          </p:nvPr>
        </p:nvSpPr>
        <p:spPr/>
        <p:txBody>
          <a:bodyPr>
            <a:normAutofit/>
          </a:bodyPr>
          <a:lstStyle/>
          <a:p>
            <a:r>
              <a:rPr lang="en-US" sz="4000" dirty="0">
                <a:cs typeface="Calibri Light"/>
              </a:rPr>
              <a:t>Object detection</a:t>
            </a:r>
          </a:p>
        </p:txBody>
      </p:sp>
      <p:sp>
        <p:nvSpPr>
          <p:cNvPr id="3" name="Content Placeholder 2">
            <a:extLst>
              <a:ext uri="{FF2B5EF4-FFF2-40B4-BE49-F238E27FC236}">
                <a16:creationId xmlns:a16="http://schemas.microsoft.com/office/drawing/2014/main" id="{D46040BB-4E91-4791-8953-DDAD7FE11E8D}"/>
              </a:ext>
            </a:extLst>
          </p:cNvPr>
          <p:cNvSpPr>
            <a:spLocks noGrp="1"/>
          </p:cNvSpPr>
          <p:nvPr>
            <p:ph idx="1"/>
          </p:nvPr>
        </p:nvSpPr>
        <p:spPr>
          <a:xfrm>
            <a:off x="1147411" y="2976083"/>
            <a:ext cx="4824049" cy="2104008"/>
          </a:xfrm>
        </p:spPr>
        <p:txBody>
          <a:bodyPr vert="horz" lIns="0" tIns="45720" rIns="0" bIns="45720" rtlCol="0" anchor="t">
            <a:normAutofit/>
          </a:bodyPr>
          <a:lstStyle/>
          <a:p>
            <a:br>
              <a:rPr lang="en-US" dirty="0"/>
            </a:br>
            <a:endParaRPr lang="en-US" dirty="0"/>
          </a:p>
          <a:p>
            <a:endParaRPr lang="en-US" dirty="0">
              <a:cs typeface="Calibri"/>
            </a:endParaRPr>
          </a:p>
        </p:txBody>
      </p:sp>
      <p:sp>
        <p:nvSpPr>
          <p:cNvPr id="4" name="Slide Number Placeholder 3">
            <a:extLst>
              <a:ext uri="{FF2B5EF4-FFF2-40B4-BE49-F238E27FC236}">
                <a16:creationId xmlns:a16="http://schemas.microsoft.com/office/drawing/2014/main" id="{50E4250C-D7B5-4FE7-8D70-CCA1F163BA47}"/>
              </a:ext>
            </a:extLst>
          </p:cNvPr>
          <p:cNvSpPr>
            <a:spLocks noGrp="1"/>
          </p:cNvSpPr>
          <p:nvPr>
            <p:ph type="sldNum" sz="quarter" idx="12"/>
          </p:nvPr>
        </p:nvSpPr>
        <p:spPr/>
        <p:txBody>
          <a:bodyPr/>
          <a:lstStyle/>
          <a:p>
            <a:fld id="{B1E11CC7-7BCE-4295-AB0E-3DA81A2CDFD1}" type="slidenum">
              <a:rPr lang="en-IN" smtClean="0"/>
              <a:t>14</a:t>
            </a:fld>
            <a:endParaRPr lang="en-IN"/>
          </a:p>
        </p:txBody>
      </p:sp>
      <p:sp>
        <p:nvSpPr>
          <p:cNvPr id="5" name="Footer Placeholder 4">
            <a:extLst>
              <a:ext uri="{FF2B5EF4-FFF2-40B4-BE49-F238E27FC236}">
                <a16:creationId xmlns:a16="http://schemas.microsoft.com/office/drawing/2014/main" id="{09E3EC78-8D39-4F16-BFCF-4F61980A7122}"/>
              </a:ext>
            </a:extLst>
          </p:cNvPr>
          <p:cNvSpPr>
            <a:spLocks noGrp="1"/>
          </p:cNvSpPr>
          <p:nvPr>
            <p:ph type="ftr" sz="quarter" idx="11"/>
          </p:nvPr>
        </p:nvSpPr>
        <p:spPr/>
        <p:txBody>
          <a:bodyPr/>
          <a:lstStyle/>
          <a:p>
            <a:r>
              <a:rPr lang="en-IN"/>
              <a:t>IIT BHUBANESWAR</a:t>
            </a:r>
          </a:p>
        </p:txBody>
      </p:sp>
      <p:sp>
        <p:nvSpPr>
          <p:cNvPr id="6" name="TextBox 5">
            <a:extLst>
              <a:ext uri="{FF2B5EF4-FFF2-40B4-BE49-F238E27FC236}">
                <a16:creationId xmlns:a16="http://schemas.microsoft.com/office/drawing/2014/main" id="{37AE2BDC-BAD6-4059-8129-A5FFC1BA4BF2}"/>
              </a:ext>
            </a:extLst>
          </p:cNvPr>
          <p:cNvSpPr txBox="1"/>
          <p:nvPr/>
        </p:nvSpPr>
        <p:spPr>
          <a:xfrm>
            <a:off x="435006" y="6519236"/>
            <a:ext cx="3045041" cy="246221"/>
          </a:xfrm>
          <a:prstGeom prst="rect">
            <a:avLst/>
          </a:prstGeom>
          <a:noFill/>
        </p:spPr>
        <p:txBody>
          <a:bodyPr wrap="square" rtlCol="0">
            <a:spAutoFit/>
          </a:bodyPr>
          <a:lstStyle/>
          <a:p>
            <a:r>
              <a:rPr lang="en-US" sz="1000" b="1" dirty="0">
                <a:solidFill>
                  <a:schemeClr val="bg1"/>
                </a:solidFill>
              </a:rPr>
              <a:t>SCHOOL OF ELECTRICAL SCIENCES</a:t>
            </a:r>
            <a:endParaRPr lang="en-IN" sz="1000" b="1" dirty="0">
              <a:solidFill>
                <a:schemeClr val="bg1"/>
              </a:solidFill>
            </a:endParaRPr>
          </a:p>
        </p:txBody>
      </p:sp>
      <p:pic>
        <p:nvPicPr>
          <p:cNvPr id="7" name="Picture 7">
            <a:extLst>
              <a:ext uri="{FF2B5EF4-FFF2-40B4-BE49-F238E27FC236}">
                <a16:creationId xmlns:a16="http://schemas.microsoft.com/office/drawing/2014/main" id="{122437DF-5F17-4092-92C6-7C778ED25ABD}"/>
              </a:ext>
            </a:extLst>
          </p:cNvPr>
          <p:cNvPicPr>
            <a:picLocks noChangeAspect="1"/>
          </p:cNvPicPr>
          <p:nvPr/>
        </p:nvPicPr>
        <p:blipFill>
          <a:blip r:embed="rId2"/>
          <a:stretch>
            <a:fillRect/>
          </a:stretch>
        </p:blipFill>
        <p:spPr>
          <a:xfrm>
            <a:off x="3200003" y="1755214"/>
            <a:ext cx="4984239" cy="4219134"/>
          </a:xfrm>
          <a:prstGeom prst="rect">
            <a:avLst/>
          </a:prstGeom>
        </p:spPr>
      </p:pic>
      <p:sp>
        <p:nvSpPr>
          <p:cNvPr id="8" name="TextBox 7">
            <a:extLst>
              <a:ext uri="{FF2B5EF4-FFF2-40B4-BE49-F238E27FC236}">
                <a16:creationId xmlns:a16="http://schemas.microsoft.com/office/drawing/2014/main" id="{8A63AA79-99D7-B130-8EC8-8A32CC93114F}"/>
              </a:ext>
            </a:extLst>
          </p:cNvPr>
          <p:cNvSpPr txBox="1"/>
          <p:nvPr/>
        </p:nvSpPr>
        <p:spPr>
          <a:xfrm>
            <a:off x="2956263" y="5956591"/>
            <a:ext cx="8993080" cy="369332"/>
          </a:xfrm>
          <a:prstGeom prst="rect">
            <a:avLst/>
          </a:prstGeom>
          <a:noFill/>
        </p:spPr>
        <p:txBody>
          <a:bodyPr wrap="square" rtlCol="0">
            <a:spAutoFit/>
          </a:bodyPr>
          <a:lstStyle/>
          <a:p>
            <a:r>
              <a:rPr lang="en-US" dirty="0"/>
              <a:t>Fig 10: real-time people counting using object detection models  </a:t>
            </a:r>
            <a:endParaRPr lang="en-IN" dirty="0"/>
          </a:p>
        </p:txBody>
      </p:sp>
    </p:spTree>
    <p:extLst>
      <p:ext uri="{BB962C8B-B14F-4D97-AF65-F5344CB8AC3E}">
        <p14:creationId xmlns:p14="http://schemas.microsoft.com/office/powerpoint/2010/main" val="196664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1B663-54AD-CD00-07C5-6CA1F503500E}"/>
              </a:ext>
            </a:extLst>
          </p:cNvPr>
          <p:cNvSpPr>
            <a:spLocks noGrp="1"/>
          </p:cNvSpPr>
          <p:nvPr>
            <p:ph type="title"/>
          </p:nvPr>
        </p:nvSpPr>
        <p:spPr/>
        <p:txBody>
          <a:bodyPr/>
          <a:lstStyle/>
          <a:p>
            <a:r>
              <a:rPr lang="en-US" dirty="0"/>
              <a:t>Data </a:t>
            </a:r>
            <a:r>
              <a:rPr lang="en-US" dirty="0" err="1"/>
              <a:t>Preperation</a:t>
            </a:r>
            <a:endParaRPr lang="en-IN" dirty="0"/>
          </a:p>
        </p:txBody>
      </p:sp>
      <p:sp>
        <p:nvSpPr>
          <p:cNvPr id="3" name="Content Placeholder 2">
            <a:extLst>
              <a:ext uri="{FF2B5EF4-FFF2-40B4-BE49-F238E27FC236}">
                <a16:creationId xmlns:a16="http://schemas.microsoft.com/office/drawing/2014/main" id="{9B157A28-91CE-2AAB-9EFB-227740FD7F69}"/>
              </a:ext>
            </a:extLst>
          </p:cNvPr>
          <p:cNvSpPr>
            <a:spLocks noGrp="1"/>
          </p:cNvSpPr>
          <p:nvPr>
            <p:ph idx="1"/>
          </p:nvPr>
        </p:nvSpPr>
        <p:spPr>
          <a:xfrm>
            <a:off x="1097280" y="1845734"/>
            <a:ext cx="9209695" cy="4023360"/>
          </a:xfrm>
        </p:spPr>
        <p:txBody>
          <a:bodyPr/>
          <a:lstStyle/>
          <a:p>
            <a:pPr>
              <a:buClr>
                <a:schemeClr val="tx1"/>
              </a:buClr>
              <a:buFont typeface="Arial" panose="020B0604020202020204" pitchFamily="34" charset="0"/>
              <a:buChar char="•"/>
            </a:pPr>
            <a:r>
              <a:rPr lang="en-US" dirty="0"/>
              <a:t>The Town-Centre dataset has Annotations and ground truths for 3090 frames of 7502 frames, so I used those frames for creating train and Val images and the rest for test images.</a:t>
            </a:r>
          </a:p>
          <a:p>
            <a:pPr>
              <a:buClr>
                <a:schemeClr val="tx1"/>
              </a:buClr>
              <a:buFont typeface="Arial" panose="020B0604020202020204" pitchFamily="34" charset="0"/>
              <a:buChar char="•"/>
            </a:pPr>
            <a:r>
              <a:rPr lang="en-US" dirty="0"/>
              <a:t>The Town-Centre data consist of two things: </a:t>
            </a:r>
          </a:p>
          <a:p>
            <a:pPr marL="0" indent="0">
              <a:buClr>
                <a:schemeClr val="tx1"/>
              </a:buClr>
              <a:buNone/>
            </a:pPr>
            <a:r>
              <a:rPr lang="en-US" dirty="0"/>
              <a:t>	</a:t>
            </a:r>
            <a:r>
              <a:rPr lang="en-US" b="1" dirty="0"/>
              <a:t>TownCentreXVID.mp4</a:t>
            </a:r>
            <a:r>
              <a:rPr lang="en-US" dirty="0"/>
              <a:t>: It is a 15 min video of the town center with pedestrians 	walking.</a:t>
            </a:r>
          </a:p>
          <a:p>
            <a:pPr marL="0" indent="0">
              <a:buClr>
                <a:schemeClr val="tx1"/>
              </a:buClr>
              <a:buNone/>
            </a:pPr>
            <a:r>
              <a:rPr lang="en-US" dirty="0"/>
              <a:t>	</a:t>
            </a:r>
            <a:r>
              <a:rPr lang="en-US" b="1" dirty="0" err="1"/>
              <a:t>TownCentre-groundtruth</a:t>
            </a:r>
            <a:r>
              <a:rPr lang="en-US" b="1" dirty="0"/>
              <a:t> </a:t>
            </a:r>
            <a:r>
              <a:rPr lang="en-US" dirty="0"/>
              <a:t>: It is a CSV format-annotations for 3090 frames with 	(x1,y1),(x2,y2) of bounding boxes.(Note: (</a:t>
            </a:r>
            <a:r>
              <a:rPr lang="en-US" dirty="0" err="1"/>
              <a:t>xmin,ymin</a:t>
            </a:r>
            <a:r>
              <a:rPr lang="en-US" dirty="0"/>
              <a:t>) (</a:t>
            </a:r>
            <a:r>
              <a:rPr lang="en-US" dirty="0" err="1"/>
              <a:t>xmax,ymax</a:t>
            </a:r>
            <a:r>
              <a:rPr lang="en-US" dirty="0"/>
              <a:t>) not 	specified).</a:t>
            </a:r>
            <a:endParaRPr lang="en-IN" dirty="0"/>
          </a:p>
        </p:txBody>
      </p:sp>
      <p:sp>
        <p:nvSpPr>
          <p:cNvPr id="4" name="Footer Placeholder 3">
            <a:extLst>
              <a:ext uri="{FF2B5EF4-FFF2-40B4-BE49-F238E27FC236}">
                <a16:creationId xmlns:a16="http://schemas.microsoft.com/office/drawing/2014/main" id="{26F0C61D-14D5-B424-B287-90F37D0408F9}"/>
              </a:ext>
            </a:extLst>
          </p:cNvPr>
          <p:cNvSpPr>
            <a:spLocks noGrp="1"/>
          </p:cNvSpPr>
          <p:nvPr>
            <p:ph type="ftr" sz="quarter" idx="11"/>
          </p:nvPr>
        </p:nvSpPr>
        <p:spPr/>
        <p:txBody>
          <a:bodyPr/>
          <a:lstStyle/>
          <a:p>
            <a:r>
              <a:rPr lang="en-IN"/>
              <a:t>IIT BHUBANESWAR</a:t>
            </a:r>
          </a:p>
        </p:txBody>
      </p:sp>
      <p:sp>
        <p:nvSpPr>
          <p:cNvPr id="5" name="Slide Number Placeholder 4">
            <a:extLst>
              <a:ext uri="{FF2B5EF4-FFF2-40B4-BE49-F238E27FC236}">
                <a16:creationId xmlns:a16="http://schemas.microsoft.com/office/drawing/2014/main" id="{39C7D2CF-072B-AA0E-314D-C0DFEFBC88D3}"/>
              </a:ext>
            </a:extLst>
          </p:cNvPr>
          <p:cNvSpPr>
            <a:spLocks noGrp="1"/>
          </p:cNvSpPr>
          <p:nvPr>
            <p:ph type="sldNum" sz="quarter" idx="12"/>
          </p:nvPr>
        </p:nvSpPr>
        <p:spPr/>
        <p:txBody>
          <a:bodyPr/>
          <a:lstStyle/>
          <a:p>
            <a:fld id="{B1E11CC7-7BCE-4295-AB0E-3DA81A2CDFD1}" type="slidenum">
              <a:rPr lang="en-IN" smtClean="0"/>
              <a:t>15</a:t>
            </a:fld>
            <a:endParaRPr lang="en-IN"/>
          </a:p>
        </p:txBody>
      </p:sp>
    </p:spTree>
    <p:extLst>
      <p:ext uri="{BB962C8B-B14F-4D97-AF65-F5344CB8AC3E}">
        <p14:creationId xmlns:p14="http://schemas.microsoft.com/office/powerpoint/2010/main" val="2715669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F0AE8-CB5F-6250-A9CF-FB13E9A1D9C4}"/>
              </a:ext>
            </a:extLst>
          </p:cNvPr>
          <p:cNvSpPr>
            <a:spLocks noGrp="1"/>
          </p:cNvSpPr>
          <p:nvPr>
            <p:ph type="title"/>
          </p:nvPr>
        </p:nvSpPr>
        <p:spPr/>
        <p:txBody>
          <a:bodyPr/>
          <a:lstStyle/>
          <a:p>
            <a:r>
              <a:rPr lang="en-US" dirty="0"/>
              <a:t>Dataset</a:t>
            </a:r>
            <a:endParaRPr lang="en-IN" dirty="0"/>
          </a:p>
        </p:txBody>
      </p:sp>
      <p:pic>
        <p:nvPicPr>
          <p:cNvPr id="7" name="Content Placeholder 6">
            <a:extLst>
              <a:ext uri="{FF2B5EF4-FFF2-40B4-BE49-F238E27FC236}">
                <a16:creationId xmlns:a16="http://schemas.microsoft.com/office/drawing/2014/main" id="{C56593F0-E725-F137-3ED3-C66BAD12FC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12552" y="2014938"/>
            <a:ext cx="6620226" cy="3723877"/>
          </a:xfrm>
        </p:spPr>
      </p:pic>
      <p:sp>
        <p:nvSpPr>
          <p:cNvPr id="4" name="Footer Placeholder 3">
            <a:extLst>
              <a:ext uri="{FF2B5EF4-FFF2-40B4-BE49-F238E27FC236}">
                <a16:creationId xmlns:a16="http://schemas.microsoft.com/office/drawing/2014/main" id="{5E92EB18-6594-7414-D502-DB7F50A6B01B}"/>
              </a:ext>
            </a:extLst>
          </p:cNvPr>
          <p:cNvSpPr>
            <a:spLocks noGrp="1"/>
          </p:cNvSpPr>
          <p:nvPr>
            <p:ph type="ftr" sz="quarter" idx="11"/>
          </p:nvPr>
        </p:nvSpPr>
        <p:spPr/>
        <p:txBody>
          <a:bodyPr/>
          <a:lstStyle/>
          <a:p>
            <a:r>
              <a:rPr lang="en-IN"/>
              <a:t>IIT BHUBANESWAR</a:t>
            </a:r>
          </a:p>
        </p:txBody>
      </p:sp>
      <p:sp>
        <p:nvSpPr>
          <p:cNvPr id="5" name="Slide Number Placeholder 4">
            <a:extLst>
              <a:ext uri="{FF2B5EF4-FFF2-40B4-BE49-F238E27FC236}">
                <a16:creationId xmlns:a16="http://schemas.microsoft.com/office/drawing/2014/main" id="{54036B36-51B6-9E3A-2A9F-3C65042A9EBD}"/>
              </a:ext>
            </a:extLst>
          </p:cNvPr>
          <p:cNvSpPr>
            <a:spLocks noGrp="1"/>
          </p:cNvSpPr>
          <p:nvPr>
            <p:ph type="sldNum" sz="quarter" idx="12"/>
          </p:nvPr>
        </p:nvSpPr>
        <p:spPr/>
        <p:txBody>
          <a:bodyPr/>
          <a:lstStyle/>
          <a:p>
            <a:fld id="{B1E11CC7-7BCE-4295-AB0E-3DA81A2CDFD1}" type="slidenum">
              <a:rPr lang="en-IN" smtClean="0"/>
              <a:t>16</a:t>
            </a:fld>
            <a:endParaRPr lang="en-IN"/>
          </a:p>
        </p:txBody>
      </p:sp>
      <p:sp>
        <p:nvSpPr>
          <p:cNvPr id="3" name="TextBox 2">
            <a:extLst>
              <a:ext uri="{FF2B5EF4-FFF2-40B4-BE49-F238E27FC236}">
                <a16:creationId xmlns:a16="http://schemas.microsoft.com/office/drawing/2014/main" id="{F715CF68-8D5E-98D9-0A01-0C3A21C50973}"/>
              </a:ext>
            </a:extLst>
          </p:cNvPr>
          <p:cNvSpPr txBox="1"/>
          <p:nvPr/>
        </p:nvSpPr>
        <p:spPr>
          <a:xfrm>
            <a:off x="3588531" y="5831727"/>
            <a:ext cx="4822804" cy="369332"/>
          </a:xfrm>
          <a:prstGeom prst="rect">
            <a:avLst/>
          </a:prstGeom>
          <a:noFill/>
        </p:spPr>
        <p:txBody>
          <a:bodyPr wrap="square" rtlCol="0">
            <a:spAutoFit/>
          </a:bodyPr>
          <a:lstStyle/>
          <a:p>
            <a:r>
              <a:rPr lang="en-US" dirty="0"/>
              <a:t>Fig 11: Image Frame in Town-Centre Dataset</a:t>
            </a:r>
            <a:endParaRPr lang="en-IN" dirty="0"/>
          </a:p>
        </p:txBody>
      </p:sp>
    </p:spTree>
    <p:extLst>
      <p:ext uri="{BB962C8B-B14F-4D97-AF65-F5344CB8AC3E}">
        <p14:creationId xmlns:p14="http://schemas.microsoft.com/office/powerpoint/2010/main" val="3658776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6AC72-7B96-4F1F-AA7F-50BE43D803C9}"/>
              </a:ext>
            </a:extLst>
          </p:cNvPr>
          <p:cNvSpPr>
            <a:spLocks noGrp="1"/>
          </p:cNvSpPr>
          <p:nvPr>
            <p:ph type="title"/>
          </p:nvPr>
        </p:nvSpPr>
        <p:spPr/>
        <p:txBody>
          <a:bodyPr/>
          <a:lstStyle/>
          <a:p>
            <a:r>
              <a:rPr lang="en-US" dirty="0"/>
              <a:t>Pre-Processing</a:t>
            </a:r>
            <a:endParaRPr lang="en-IN" dirty="0"/>
          </a:p>
        </p:txBody>
      </p:sp>
      <p:sp>
        <p:nvSpPr>
          <p:cNvPr id="3" name="Content Placeholder 2">
            <a:extLst>
              <a:ext uri="{FF2B5EF4-FFF2-40B4-BE49-F238E27FC236}">
                <a16:creationId xmlns:a16="http://schemas.microsoft.com/office/drawing/2014/main" id="{B9C5DF27-13D1-59D7-FE46-FBE3169C946E}"/>
              </a:ext>
            </a:extLst>
          </p:cNvPr>
          <p:cNvSpPr>
            <a:spLocks noGrp="1"/>
          </p:cNvSpPr>
          <p:nvPr>
            <p:ph idx="1"/>
          </p:nvPr>
        </p:nvSpPr>
        <p:spPr>
          <a:xfrm>
            <a:off x="1097280" y="1845734"/>
            <a:ext cx="9280716" cy="4023360"/>
          </a:xfrm>
        </p:spPr>
        <p:txBody>
          <a:bodyPr/>
          <a:lstStyle/>
          <a:p>
            <a:pPr>
              <a:buFont typeface="Arial" panose="020B0604020202020204" pitchFamily="34" charset="0"/>
              <a:buChar char="•"/>
            </a:pPr>
            <a:r>
              <a:rPr lang="en-US" dirty="0"/>
              <a:t>The images that the standard datasets contain and the images that are obtained in real life have a huge variation in the illumination as the lighting conditions of the surroundings vary. for the better performance of the model we need to train the model with all kinds of images</a:t>
            </a:r>
          </a:p>
          <a:p>
            <a:pPr>
              <a:buFont typeface="Arial" panose="020B0604020202020204" pitchFamily="34" charset="0"/>
              <a:buChar char="•"/>
            </a:pPr>
            <a:r>
              <a:rPr lang="en-US" dirty="0"/>
              <a:t>In my case, I had 3090 images for training and by using the available data I made the Augmented data and ultimate </a:t>
            </a:r>
            <a:r>
              <a:rPr lang="en-US" dirty="0" err="1"/>
              <a:t>df</a:t>
            </a:r>
            <a:r>
              <a:rPr lang="en-US" dirty="0"/>
              <a:t> so that I can use my custom data and train any model with all kinds of variations. To achieve this we should have our annotations in 3 formats : </a:t>
            </a:r>
          </a:p>
          <a:p>
            <a:pPr marL="201168" lvl="1" indent="0">
              <a:buNone/>
            </a:pPr>
            <a:r>
              <a:rPr lang="en-US" dirty="0"/>
              <a:t>                  • </a:t>
            </a:r>
            <a:r>
              <a:rPr lang="en-US" dirty="0" err="1"/>
              <a:t>TF.record</a:t>
            </a:r>
            <a:r>
              <a:rPr lang="en-US" dirty="0"/>
              <a:t>() format </a:t>
            </a:r>
          </a:p>
          <a:p>
            <a:pPr marL="201168" lvl="1" indent="0">
              <a:buNone/>
            </a:pPr>
            <a:r>
              <a:rPr lang="en-US" dirty="0"/>
              <a:t>                  • CSV format </a:t>
            </a:r>
          </a:p>
          <a:p>
            <a:pPr marL="201168" lvl="1" indent="0">
              <a:buNone/>
            </a:pPr>
            <a:r>
              <a:rPr lang="en-US" dirty="0"/>
              <a:t>                  • XML format</a:t>
            </a:r>
          </a:p>
        </p:txBody>
      </p:sp>
      <p:sp>
        <p:nvSpPr>
          <p:cNvPr id="4" name="Footer Placeholder 3">
            <a:extLst>
              <a:ext uri="{FF2B5EF4-FFF2-40B4-BE49-F238E27FC236}">
                <a16:creationId xmlns:a16="http://schemas.microsoft.com/office/drawing/2014/main" id="{F60F3AD0-9D42-D8E0-183F-C0FAE503FF95}"/>
              </a:ext>
            </a:extLst>
          </p:cNvPr>
          <p:cNvSpPr>
            <a:spLocks noGrp="1"/>
          </p:cNvSpPr>
          <p:nvPr>
            <p:ph type="ftr" sz="quarter" idx="11"/>
          </p:nvPr>
        </p:nvSpPr>
        <p:spPr/>
        <p:txBody>
          <a:bodyPr/>
          <a:lstStyle/>
          <a:p>
            <a:r>
              <a:rPr lang="en-IN"/>
              <a:t>IIT BHUBANESWAR</a:t>
            </a:r>
          </a:p>
        </p:txBody>
      </p:sp>
      <p:sp>
        <p:nvSpPr>
          <p:cNvPr id="5" name="Slide Number Placeholder 4">
            <a:extLst>
              <a:ext uri="{FF2B5EF4-FFF2-40B4-BE49-F238E27FC236}">
                <a16:creationId xmlns:a16="http://schemas.microsoft.com/office/drawing/2014/main" id="{059EF1C8-9E3A-71B1-CD91-7AC366F94AC2}"/>
              </a:ext>
            </a:extLst>
          </p:cNvPr>
          <p:cNvSpPr>
            <a:spLocks noGrp="1"/>
          </p:cNvSpPr>
          <p:nvPr>
            <p:ph type="sldNum" sz="quarter" idx="12"/>
          </p:nvPr>
        </p:nvSpPr>
        <p:spPr/>
        <p:txBody>
          <a:bodyPr/>
          <a:lstStyle/>
          <a:p>
            <a:fld id="{B1E11CC7-7BCE-4295-AB0E-3DA81A2CDFD1}" type="slidenum">
              <a:rPr lang="en-IN" smtClean="0"/>
              <a:t>17</a:t>
            </a:fld>
            <a:endParaRPr lang="en-IN"/>
          </a:p>
        </p:txBody>
      </p:sp>
    </p:spTree>
    <p:extLst>
      <p:ext uri="{BB962C8B-B14F-4D97-AF65-F5344CB8AC3E}">
        <p14:creationId xmlns:p14="http://schemas.microsoft.com/office/powerpoint/2010/main" val="2614859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45E06-B034-8113-E566-BC93E5FDC1D8}"/>
              </a:ext>
            </a:extLst>
          </p:cNvPr>
          <p:cNvSpPr>
            <a:spLocks noGrp="1"/>
          </p:cNvSpPr>
          <p:nvPr>
            <p:ph type="title"/>
          </p:nvPr>
        </p:nvSpPr>
        <p:spPr/>
        <p:txBody>
          <a:bodyPr/>
          <a:lstStyle/>
          <a:p>
            <a:r>
              <a:rPr lang="en-US" dirty="0"/>
              <a:t>Pre-Processing</a:t>
            </a:r>
            <a:endParaRPr lang="en-IN" dirty="0"/>
          </a:p>
        </p:txBody>
      </p:sp>
      <p:sp>
        <p:nvSpPr>
          <p:cNvPr id="3" name="Content Placeholder 2">
            <a:extLst>
              <a:ext uri="{FF2B5EF4-FFF2-40B4-BE49-F238E27FC236}">
                <a16:creationId xmlns:a16="http://schemas.microsoft.com/office/drawing/2014/main" id="{135C451E-B9A8-7827-9A61-FCE070FCB97C}"/>
              </a:ext>
            </a:extLst>
          </p:cNvPr>
          <p:cNvSpPr>
            <a:spLocks noGrp="1"/>
          </p:cNvSpPr>
          <p:nvPr>
            <p:ph idx="1"/>
          </p:nvPr>
        </p:nvSpPr>
        <p:spPr/>
        <p:txBody>
          <a:bodyPr/>
          <a:lstStyle/>
          <a:p>
            <a:pPr>
              <a:buFont typeface="Arial" panose="020B0604020202020204" pitchFamily="34" charset="0"/>
              <a:buChar char="•"/>
            </a:pPr>
            <a:r>
              <a:rPr lang="en-US" dirty="0"/>
              <a:t>Steps: </a:t>
            </a:r>
          </a:p>
          <a:p>
            <a:pPr marL="0" indent="0">
              <a:buNone/>
            </a:pPr>
            <a:r>
              <a:rPr lang="en-US" dirty="0"/>
              <a:t>	1. Creating image data frame. </a:t>
            </a:r>
          </a:p>
          <a:p>
            <a:pPr marL="0" indent="0">
              <a:buNone/>
            </a:pPr>
            <a:r>
              <a:rPr lang="en-US" dirty="0"/>
              <a:t>	2. Creating XML data frame. </a:t>
            </a:r>
          </a:p>
          <a:p>
            <a:pPr marL="0" indent="0">
              <a:buNone/>
            </a:pPr>
            <a:r>
              <a:rPr lang="en-US" dirty="0"/>
              <a:t>	3. Making the ultimate data frame by merging the two. </a:t>
            </a:r>
          </a:p>
          <a:p>
            <a:pPr marL="0" indent="0">
              <a:buNone/>
            </a:pPr>
            <a:r>
              <a:rPr lang="en-US" dirty="0"/>
              <a:t>	4. Making augmented </a:t>
            </a:r>
            <a:r>
              <a:rPr lang="en-US" dirty="0" err="1"/>
              <a:t>dir</a:t>
            </a:r>
            <a:r>
              <a:rPr lang="en-US" dirty="0"/>
              <a:t> in the common path. </a:t>
            </a:r>
          </a:p>
          <a:p>
            <a:pPr marL="0" indent="0">
              <a:buNone/>
            </a:pPr>
            <a:r>
              <a:rPr lang="en-US" dirty="0"/>
              <a:t>	5. Making XML for augmented images. </a:t>
            </a:r>
          </a:p>
          <a:p>
            <a:pPr marL="0" indent="0">
              <a:buNone/>
            </a:pPr>
            <a:r>
              <a:rPr lang="en-US" dirty="0"/>
              <a:t>	6. Similarly, like 1,2,3 making ultimate </a:t>
            </a:r>
            <a:r>
              <a:rPr lang="en-US" dirty="0" err="1"/>
              <a:t>aug</a:t>
            </a:r>
            <a:r>
              <a:rPr lang="en-US" dirty="0"/>
              <a:t> ultimate D</a:t>
            </a:r>
            <a:endParaRPr lang="en-IN" dirty="0"/>
          </a:p>
          <a:p>
            <a:pPr>
              <a:buFont typeface="Arial" panose="020B0604020202020204" pitchFamily="34" charset="0"/>
              <a:buChar char="•"/>
            </a:pPr>
            <a:endParaRPr lang="en-IN" dirty="0"/>
          </a:p>
        </p:txBody>
      </p:sp>
      <p:sp>
        <p:nvSpPr>
          <p:cNvPr id="4" name="Footer Placeholder 3">
            <a:extLst>
              <a:ext uri="{FF2B5EF4-FFF2-40B4-BE49-F238E27FC236}">
                <a16:creationId xmlns:a16="http://schemas.microsoft.com/office/drawing/2014/main" id="{CB3FBA01-DC60-21AE-A2B4-C2221712BD7C}"/>
              </a:ext>
            </a:extLst>
          </p:cNvPr>
          <p:cNvSpPr>
            <a:spLocks noGrp="1"/>
          </p:cNvSpPr>
          <p:nvPr>
            <p:ph type="ftr" sz="quarter" idx="11"/>
          </p:nvPr>
        </p:nvSpPr>
        <p:spPr/>
        <p:txBody>
          <a:bodyPr/>
          <a:lstStyle/>
          <a:p>
            <a:r>
              <a:rPr lang="en-IN"/>
              <a:t>IIT BHUBANESWAR</a:t>
            </a:r>
          </a:p>
        </p:txBody>
      </p:sp>
      <p:sp>
        <p:nvSpPr>
          <p:cNvPr id="5" name="Slide Number Placeholder 4">
            <a:extLst>
              <a:ext uri="{FF2B5EF4-FFF2-40B4-BE49-F238E27FC236}">
                <a16:creationId xmlns:a16="http://schemas.microsoft.com/office/drawing/2014/main" id="{C93E9F42-4CDC-E97D-C066-4272FB3250F9}"/>
              </a:ext>
            </a:extLst>
          </p:cNvPr>
          <p:cNvSpPr>
            <a:spLocks noGrp="1"/>
          </p:cNvSpPr>
          <p:nvPr>
            <p:ph type="sldNum" sz="quarter" idx="12"/>
          </p:nvPr>
        </p:nvSpPr>
        <p:spPr/>
        <p:txBody>
          <a:bodyPr/>
          <a:lstStyle/>
          <a:p>
            <a:fld id="{B1E11CC7-7BCE-4295-AB0E-3DA81A2CDFD1}" type="slidenum">
              <a:rPr lang="en-IN" smtClean="0"/>
              <a:t>18</a:t>
            </a:fld>
            <a:endParaRPr lang="en-IN"/>
          </a:p>
        </p:txBody>
      </p:sp>
    </p:spTree>
    <p:extLst>
      <p:ext uri="{BB962C8B-B14F-4D97-AF65-F5344CB8AC3E}">
        <p14:creationId xmlns:p14="http://schemas.microsoft.com/office/powerpoint/2010/main" val="3667209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254EF7-2CAF-E693-4405-2C449FDE6E5B}"/>
              </a:ext>
            </a:extLst>
          </p:cNvPr>
          <p:cNvSpPr>
            <a:spLocks noGrp="1"/>
          </p:cNvSpPr>
          <p:nvPr>
            <p:ph type="ftr" sz="quarter" idx="11"/>
          </p:nvPr>
        </p:nvSpPr>
        <p:spPr/>
        <p:txBody>
          <a:bodyPr/>
          <a:lstStyle/>
          <a:p>
            <a:r>
              <a:rPr lang="en-IN"/>
              <a:t>IIT BHUBANESWAR</a:t>
            </a:r>
          </a:p>
        </p:txBody>
      </p:sp>
      <p:sp>
        <p:nvSpPr>
          <p:cNvPr id="3" name="Slide Number Placeholder 2">
            <a:extLst>
              <a:ext uri="{FF2B5EF4-FFF2-40B4-BE49-F238E27FC236}">
                <a16:creationId xmlns:a16="http://schemas.microsoft.com/office/drawing/2014/main" id="{93FD4AEA-3DE3-1086-2A7C-EF503B51533E}"/>
              </a:ext>
            </a:extLst>
          </p:cNvPr>
          <p:cNvSpPr>
            <a:spLocks noGrp="1"/>
          </p:cNvSpPr>
          <p:nvPr>
            <p:ph type="sldNum" sz="quarter" idx="12"/>
          </p:nvPr>
        </p:nvSpPr>
        <p:spPr/>
        <p:txBody>
          <a:bodyPr/>
          <a:lstStyle/>
          <a:p>
            <a:fld id="{B1E11CC7-7BCE-4295-AB0E-3DA81A2CDFD1}" type="slidenum">
              <a:rPr lang="en-IN" smtClean="0"/>
              <a:t>19</a:t>
            </a:fld>
            <a:endParaRPr lang="en-IN"/>
          </a:p>
        </p:txBody>
      </p:sp>
      <p:pic>
        <p:nvPicPr>
          <p:cNvPr id="7" name="Picture 6">
            <a:extLst>
              <a:ext uri="{FF2B5EF4-FFF2-40B4-BE49-F238E27FC236}">
                <a16:creationId xmlns:a16="http://schemas.microsoft.com/office/drawing/2014/main" id="{8425FC6E-7995-8CD0-44BA-D30A05A54D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3781" y="575793"/>
            <a:ext cx="4420186" cy="2241387"/>
          </a:xfrm>
          <a:prstGeom prst="rect">
            <a:avLst/>
          </a:prstGeom>
        </p:spPr>
      </p:pic>
      <p:pic>
        <p:nvPicPr>
          <p:cNvPr id="9" name="Picture 8">
            <a:extLst>
              <a:ext uri="{FF2B5EF4-FFF2-40B4-BE49-F238E27FC236}">
                <a16:creationId xmlns:a16="http://schemas.microsoft.com/office/drawing/2014/main" id="{55E32522-F959-79B5-5318-5893FC6965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1110" y="575796"/>
            <a:ext cx="4329595" cy="2213146"/>
          </a:xfrm>
          <a:prstGeom prst="rect">
            <a:avLst/>
          </a:prstGeom>
        </p:spPr>
      </p:pic>
      <p:pic>
        <p:nvPicPr>
          <p:cNvPr id="11" name="Picture 10">
            <a:extLst>
              <a:ext uri="{FF2B5EF4-FFF2-40B4-BE49-F238E27FC236}">
                <a16:creationId xmlns:a16="http://schemas.microsoft.com/office/drawing/2014/main" id="{82A8C941-E4C1-69F6-D026-4B38A43A1C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6024" y="3331342"/>
            <a:ext cx="4420186" cy="2143461"/>
          </a:xfrm>
          <a:prstGeom prst="rect">
            <a:avLst/>
          </a:prstGeom>
        </p:spPr>
      </p:pic>
      <p:pic>
        <p:nvPicPr>
          <p:cNvPr id="13" name="Picture 12">
            <a:extLst>
              <a:ext uri="{FF2B5EF4-FFF2-40B4-BE49-F238E27FC236}">
                <a16:creationId xmlns:a16="http://schemas.microsoft.com/office/drawing/2014/main" id="{7AFBF644-1985-CEEB-879D-07DA190CD2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5482" y="3317277"/>
            <a:ext cx="4273133" cy="2157117"/>
          </a:xfrm>
          <a:prstGeom prst="rect">
            <a:avLst/>
          </a:prstGeom>
        </p:spPr>
      </p:pic>
      <p:sp>
        <p:nvSpPr>
          <p:cNvPr id="14" name="TextBox 13">
            <a:extLst>
              <a:ext uri="{FF2B5EF4-FFF2-40B4-BE49-F238E27FC236}">
                <a16:creationId xmlns:a16="http://schemas.microsoft.com/office/drawing/2014/main" id="{3F0AE18C-179D-C804-B69B-78B24E959B16}"/>
              </a:ext>
            </a:extLst>
          </p:cNvPr>
          <p:cNvSpPr txBox="1"/>
          <p:nvPr/>
        </p:nvSpPr>
        <p:spPr>
          <a:xfrm>
            <a:off x="4498006" y="5782219"/>
            <a:ext cx="2781684" cy="369332"/>
          </a:xfrm>
          <a:prstGeom prst="rect">
            <a:avLst/>
          </a:prstGeom>
          <a:noFill/>
        </p:spPr>
        <p:txBody>
          <a:bodyPr wrap="square" rtlCol="0">
            <a:spAutoFit/>
          </a:bodyPr>
          <a:lstStyle/>
          <a:p>
            <a:r>
              <a:rPr lang="en-US" dirty="0"/>
              <a:t>Fig 12: Augmented Images</a:t>
            </a:r>
            <a:endParaRPr lang="en-IN" dirty="0"/>
          </a:p>
        </p:txBody>
      </p:sp>
    </p:spTree>
    <p:extLst>
      <p:ext uri="{BB962C8B-B14F-4D97-AF65-F5344CB8AC3E}">
        <p14:creationId xmlns:p14="http://schemas.microsoft.com/office/powerpoint/2010/main" val="655265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69E597F-6187-491C-8FE4-B620C6CB123C}"/>
              </a:ext>
            </a:extLst>
          </p:cNvPr>
          <p:cNvSpPr>
            <a:spLocks noGrp="1"/>
          </p:cNvSpPr>
          <p:nvPr>
            <p:ph type="title"/>
          </p:nvPr>
        </p:nvSpPr>
        <p:spPr/>
        <p:txBody>
          <a:bodyPr/>
          <a:lstStyle/>
          <a:p>
            <a:r>
              <a:rPr lang="en-US" dirty="0"/>
              <a:t>Table of contents</a:t>
            </a:r>
            <a:endParaRPr lang="en-IN" dirty="0"/>
          </a:p>
        </p:txBody>
      </p:sp>
      <p:sp>
        <p:nvSpPr>
          <p:cNvPr id="7" name="Content Placeholder 6">
            <a:extLst>
              <a:ext uri="{FF2B5EF4-FFF2-40B4-BE49-F238E27FC236}">
                <a16:creationId xmlns:a16="http://schemas.microsoft.com/office/drawing/2014/main" id="{BA171FA6-C0C0-4260-B7DB-03451E0A6EC2}"/>
              </a:ext>
            </a:extLst>
          </p:cNvPr>
          <p:cNvSpPr>
            <a:spLocks noGrp="1"/>
          </p:cNvSpPr>
          <p:nvPr>
            <p:ph idx="1"/>
          </p:nvPr>
        </p:nvSpPr>
        <p:spPr>
          <a:xfrm>
            <a:off x="1097280" y="1978899"/>
            <a:ext cx="10058400" cy="4023360"/>
          </a:xfrm>
        </p:spPr>
        <p:txBody>
          <a:bodyPr vert="horz" lIns="0" tIns="45720" rIns="0" bIns="45720" rtlCol="0" anchor="t">
            <a:normAutofit fontScale="92500" lnSpcReduction="20000"/>
          </a:bodyPr>
          <a:lstStyle/>
          <a:p>
            <a:pPr marL="457200" indent="-457200">
              <a:buClrTx/>
              <a:buFont typeface="+mj-lt"/>
              <a:buAutoNum type="arabicPeriod"/>
            </a:pPr>
            <a:r>
              <a:rPr lang="en-US" dirty="0"/>
              <a:t>Introduction</a:t>
            </a:r>
          </a:p>
          <a:p>
            <a:pPr marL="457200" indent="-457200">
              <a:buClrTx/>
              <a:buFont typeface="+mj-lt"/>
              <a:buAutoNum type="arabicPeriod"/>
            </a:pPr>
            <a:r>
              <a:rPr lang="en-IN" dirty="0">
                <a:cs typeface="Calibri"/>
              </a:rPr>
              <a:t>Objective</a:t>
            </a:r>
            <a:endParaRPr lang="en-IN" sz="2000" dirty="0">
              <a:cs typeface="Calibri"/>
            </a:endParaRPr>
          </a:p>
          <a:p>
            <a:pPr marL="457200" indent="-457200">
              <a:buClrTx/>
              <a:buFont typeface="+mj-lt"/>
              <a:buAutoNum type="arabicPeriod"/>
            </a:pPr>
            <a:r>
              <a:rPr lang="en-US" dirty="0">
                <a:cs typeface="Calibri"/>
              </a:rPr>
              <a:t>Methodology and Implementation</a:t>
            </a:r>
          </a:p>
          <a:p>
            <a:pPr marL="0" indent="0">
              <a:buClrTx/>
              <a:buNone/>
            </a:pPr>
            <a:r>
              <a:rPr lang="en-US" dirty="0">
                <a:cs typeface="Calibri"/>
              </a:rPr>
              <a:t>	3.1)Event Classification Model</a:t>
            </a:r>
          </a:p>
          <a:p>
            <a:pPr marL="0" indent="0">
              <a:buClrTx/>
              <a:buNone/>
            </a:pPr>
            <a:r>
              <a:rPr lang="en-US" dirty="0"/>
              <a:t>	3.2)Dataset</a:t>
            </a:r>
          </a:p>
          <a:p>
            <a:pPr marL="0" indent="0">
              <a:buClrTx/>
              <a:buNone/>
            </a:pPr>
            <a:r>
              <a:rPr lang="en-US" sz="2000" dirty="0">
                <a:cs typeface="Calibri"/>
              </a:rPr>
              <a:t>	3.3)Results</a:t>
            </a:r>
          </a:p>
          <a:p>
            <a:pPr marL="0" indent="0">
              <a:buClrTx/>
              <a:buNone/>
            </a:pPr>
            <a:r>
              <a:rPr lang="en-US" dirty="0">
                <a:cs typeface="Calibri"/>
              </a:rPr>
              <a:t>4.     Methodology and Implementation</a:t>
            </a:r>
          </a:p>
          <a:p>
            <a:pPr marL="0" indent="0">
              <a:buClrTx/>
              <a:buNone/>
            </a:pPr>
            <a:r>
              <a:rPr lang="en-US" sz="2000" dirty="0">
                <a:cs typeface="Calibri"/>
              </a:rPr>
              <a:t>	4.1)Object detection</a:t>
            </a:r>
          </a:p>
          <a:p>
            <a:pPr marL="0" indent="0">
              <a:buClrTx/>
              <a:buNone/>
            </a:pPr>
            <a:r>
              <a:rPr lang="en-US" sz="2000" dirty="0">
                <a:cs typeface="Calibri"/>
              </a:rPr>
              <a:t>	4.2)pipeline for working</a:t>
            </a:r>
          </a:p>
          <a:p>
            <a:pPr marL="0" indent="0">
              <a:buClrTx/>
              <a:buNone/>
            </a:pPr>
            <a:r>
              <a:rPr lang="en-US" dirty="0">
                <a:cs typeface="Calibri"/>
              </a:rPr>
              <a:t>	</a:t>
            </a:r>
            <a:endParaRPr lang="en-US" sz="2000" dirty="0"/>
          </a:p>
          <a:p>
            <a:pPr marL="0" indent="0">
              <a:buNone/>
            </a:pPr>
            <a:endParaRPr lang="en-US" sz="2000" dirty="0"/>
          </a:p>
          <a:p>
            <a:pPr marL="0" indent="0">
              <a:buNone/>
            </a:pPr>
            <a:endParaRPr lang="en-US" dirty="0"/>
          </a:p>
          <a:p>
            <a:pPr marL="0" indent="0">
              <a:buNone/>
            </a:pPr>
            <a:endParaRPr lang="en-US" sz="2000" dirty="0"/>
          </a:p>
          <a:p>
            <a:pPr marL="0" indent="0">
              <a:buNone/>
            </a:pPr>
            <a:endParaRPr lang="en-US" sz="2000" dirty="0"/>
          </a:p>
          <a:p>
            <a:pPr marL="0" indent="0">
              <a:buNone/>
            </a:pPr>
            <a:endParaRPr lang="en-US" dirty="0"/>
          </a:p>
          <a:p>
            <a:endParaRPr lang="en-IN" dirty="0"/>
          </a:p>
        </p:txBody>
      </p:sp>
      <p:sp>
        <p:nvSpPr>
          <p:cNvPr id="2" name="Footer Placeholder 1">
            <a:extLst>
              <a:ext uri="{FF2B5EF4-FFF2-40B4-BE49-F238E27FC236}">
                <a16:creationId xmlns:a16="http://schemas.microsoft.com/office/drawing/2014/main" id="{B3B73C40-4577-49F8-8FAF-F5D8DD2E1ED6}"/>
              </a:ext>
            </a:extLst>
          </p:cNvPr>
          <p:cNvSpPr>
            <a:spLocks noGrp="1"/>
          </p:cNvSpPr>
          <p:nvPr>
            <p:ph type="ftr" sz="quarter" idx="11"/>
          </p:nvPr>
        </p:nvSpPr>
        <p:spPr/>
        <p:txBody>
          <a:bodyPr/>
          <a:lstStyle/>
          <a:p>
            <a:r>
              <a:rPr lang="en-IN"/>
              <a:t>IIT BHUBANESWAR</a:t>
            </a:r>
          </a:p>
        </p:txBody>
      </p:sp>
      <p:sp>
        <p:nvSpPr>
          <p:cNvPr id="3" name="Slide Number Placeholder 2">
            <a:extLst>
              <a:ext uri="{FF2B5EF4-FFF2-40B4-BE49-F238E27FC236}">
                <a16:creationId xmlns:a16="http://schemas.microsoft.com/office/drawing/2014/main" id="{C2734084-D82F-402F-9531-B7D7094E4575}"/>
              </a:ext>
            </a:extLst>
          </p:cNvPr>
          <p:cNvSpPr>
            <a:spLocks noGrp="1"/>
          </p:cNvSpPr>
          <p:nvPr>
            <p:ph type="sldNum" sz="quarter" idx="12"/>
          </p:nvPr>
        </p:nvSpPr>
        <p:spPr/>
        <p:txBody>
          <a:bodyPr/>
          <a:lstStyle/>
          <a:p>
            <a:fld id="{B1E11CC7-7BCE-4295-AB0E-3DA81A2CDFD1}" type="slidenum">
              <a:rPr lang="en-IN" smtClean="0"/>
              <a:t>2</a:t>
            </a:fld>
            <a:endParaRPr lang="en-IN"/>
          </a:p>
        </p:txBody>
      </p:sp>
      <p:sp>
        <p:nvSpPr>
          <p:cNvPr id="8" name="TextBox 7">
            <a:extLst>
              <a:ext uri="{FF2B5EF4-FFF2-40B4-BE49-F238E27FC236}">
                <a16:creationId xmlns:a16="http://schemas.microsoft.com/office/drawing/2014/main" id="{465BDCF9-C228-4B67-A71D-06A83C32BC14}"/>
              </a:ext>
            </a:extLst>
          </p:cNvPr>
          <p:cNvSpPr txBox="1"/>
          <p:nvPr/>
        </p:nvSpPr>
        <p:spPr>
          <a:xfrm>
            <a:off x="435006" y="6528114"/>
            <a:ext cx="3045041" cy="246221"/>
          </a:xfrm>
          <a:prstGeom prst="rect">
            <a:avLst/>
          </a:prstGeom>
          <a:noFill/>
        </p:spPr>
        <p:txBody>
          <a:bodyPr wrap="square" rtlCol="0">
            <a:spAutoFit/>
          </a:bodyPr>
          <a:lstStyle/>
          <a:p>
            <a:r>
              <a:rPr lang="en-US" sz="1000" b="1" dirty="0">
                <a:solidFill>
                  <a:schemeClr val="bg1"/>
                </a:solidFill>
              </a:rPr>
              <a:t>SCHOOL OF ELECTRICAL SCIENCES</a:t>
            </a:r>
            <a:endParaRPr lang="en-IN" sz="1000" b="1" dirty="0">
              <a:solidFill>
                <a:schemeClr val="bg1"/>
              </a:solidFill>
            </a:endParaRPr>
          </a:p>
        </p:txBody>
      </p:sp>
    </p:spTree>
    <p:extLst>
      <p:ext uri="{BB962C8B-B14F-4D97-AF65-F5344CB8AC3E}">
        <p14:creationId xmlns:p14="http://schemas.microsoft.com/office/powerpoint/2010/main" val="24961985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73CBA-5AD9-45DD-9216-099AEB238EA5}"/>
              </a:ext>
            </a:extLst>
          </p:cNvPr>
          <p:cNvSpPr>
            <a:spLocks noGrp="1"/>
          </p:cNvSpPr>
          <p:nvPr>
            <p:ph type="title"/>
          </p:nvPr>
        </p:nvSpPr>
        <p:spPr>
          <a:xfrm>
            <a:off x="1097280" y="240883"/>
            <a:ext cx="10058400" cy="1450757"/>
          </a:xfrm>
        </p:spPr>
        <p:txBody>
          <a:bodyPr/>
          <a:lstStyle/>
          <a:p>
            <a:r>
              <a:rPr lang="en-US" dirty="0">
                <a:cs typeface="Calibri Light"/>
              </a:rPr>
              <a:t>Methodology- YOLO_PC</a:t>
            </a:r>
          </a:p>
        </p:txBody>
      </p:sp>
      <p:sp>
        <p:nvSpPr>
          <p:cNvPr id="3" name="Content Placeholder 2">
            <a:extLst>
              <a:ext uri="{FF2B5EF4-FFF2-40B4-BE49-F238E27FC236}">
                <a16:creationId xmlns:a16="http://schemas.microsoft.com/office/drawing/2014/main" id="{F16AC1CB-1687-40F8-B74A-0B0CFA63817F}"/>
              </a:ext>
            </a:extLst>
          </p:cNvPr>
          <p:cNvSpPr>
            <a:spLocks noGrp="1"/>
          </p:cNvSpPr>
          <p:nvPr>
            <p:ph idx="1"/>
          </p:nvPr>
        </p:nvSpPr>
        <p:spPr>
          <a:xfrm>
            <a:off x="1508359" y="2294110"/>
            <a:ext cx="8741102" cy="3311482"/>
          </a:xfrm>
        </p:spPr>
        <p:txBody>
          <a:bodyPr vert="horz" lIns="0" tIns="45720" rIns="0" bIns="45720" rtlCol="0" anchor="t">
            <a:normAutofit/>
          </a:bodyPr>
          <a:lstStyle/>
          <a:p>
            <a:pPr>
              <a:buClrTx/>
              <a:buFont typeface="Arial" panose="020B0604020202020204" pitchFamily="34" charset="0"/>
              <a:buChar char="•"/>
            </a:pPr>
            <a:r>
              <a:rPr lang="en-IN" dirty="0">
                <a:ea typeface="+mn-lt"/>
                <a:cs typeface="+mn-lt"/>
              </a:rPr>
              <a:t>YOLO, A single convolutional network simultaneously predicts multiple bounding</a:t>
            </a:r>
            <a:br>
              <a:rPr lang="en-IN" dirty="0">
                <a:ea typeface="+mn-lt"/>
                <a:cs typeface="+mn-lt"/>
              </a:rPr>
            </a:br>
            <a:r>
              <a:rPr lang="en-IN" dirty="0">
                <a:ea typeface="+mn-lt"/>
                <a:cs typeface="+mn-lt"/>
              </a:rPr>
              <a:t>boxes and class probabilities for those boxes. </a:t>
            </a:r>
            <a:endParaRPr lang="en-US" dirty="0"/>
          </a:p>
          <a:p>
            <a:pPr>
              <a:buClrTx/>
              <a:buFont typeface="Arial" panose="020B0604020202020204" pitchFamily="34" charset="0"/>
              <a:buChar char="•"/>
            </a:pPr>
            <a:r>
              <a:rPr lang="en-IN" dirty="0">
                <a:ea typeface="+mn-lt"/>
                <a:cs typeface="+mn-lt"/>
              </a:rPr>
              <a:t>B bounding boxes and confidence scores for those boxes are predicted for each grid cell. These confidence scores represent the model’s belief that the box contains an object, as well as </a:t>
            </a:r>
            <a:r>
              <a:rPr lang="en-IN" dirty="0">
                <a:effectLst/>
                <a:ea typeface="+mn-lt"/>
                <a:cs typeface="+mn-lt"/>
              </a:rPr>
              <a:t>the </a:t>
            </a:r>
            <a:r>
              <a:rPr lang="en-IN" dirty="0">
                <a:ea typeface="+mn-lt"/>
                <a:cs typeface="+mn-lt"/>
              </a:rPr>
              <a:t>accuracy </a:t>
            </a:r>
            <a:r>
              <a:rPr lang="en-IN" dirty="0">
                <a:effectLst/>
                <a:ea typeface="+mn-lt"/>
                <a:cs typeface="+mn-lt"/>
              </a:rPr>
              <a:t>with </a:t>
            </a:r>
            <a:r>
              <a:rPr lang="en-IN" dirty="0">
                <a:ea typeface="+mn-lt"/>
                <a:cs typeface="+mn-lt"/>
              </a:rPr>
              <a:t>which it believes </a:t>
            </a:r>
            <a:r>
              <a:rPr lang="en-IN" dirty="0">
                <a:effectLst/>
                <a:ea typeface="+mn-lt"/>
                <a:cs typeface="+mn-lt"/>
              </a:rPr>
              <a:t>the </a:t>
            </a:r>
            <a:r>
              <a:rPr lang="en-IN" dirty="0">
                <a:ea typeface="+mn-lt"/>
                <a:cs typeface="+mn-lt"/>
              </a:rPr>
              <a:t>box it predicts is</a:t>
            </a:r>
            <a:r>
              <a:rPr lang="en-IN" dirty="0">
                <a:effectLst/>
                <a:ea typeface="+mn-lt"/>
                <a:cs typeface="+mn-lt"/>
              </a:rPr>
              <a:t>.</a:t>
            </a:r>
            <a:endParaRPr lang="en-IN" dirty="0">
              <a:ea typeface="+mn-lt"/>
              <a:cs typeface="+mn-lt"/>
            </a:endParaRPr>
          </a:p>
          <a:p>
            <a:pPr>
              <a:buClrTx/>
              <a:buFont typeface="Arial" panose="020B0604020202020204" pitchFamily="34" charset="0"/>
              <a:buChar char="•"/>
            </a:pPr>
            <a:r>
              <a:rPr lang="en-IN" dirty="0">
                <a:ea typeface="+mn-lt"/>
                <a:cs typeface="+mn-lt"/>
              </a:rPr>
              <a:t>The confidence ratings should be zero if there is no object in that cell. Otherwise, we want the confidence score to be equal to the IOU between the forecast box and the ground reality</a:t>
            </a:r>
            <a:endParaRPr lang="en-IN" dirty="0"/>
          </a:p>
        </p:txBody>
      </p:sp>
      <p:sp>
        <p:nvSpPr>
          <p:cNvPr id="11" name="Slide Number Placeholder 10">
            <a:extLst>
              <a:ext uri="{FF2B5EF4-FFF2-40B4-BE49-F238E27FC236}">
                <a16:creationId xmlns:a16="http://schemas.microsoft.com/office/drawing/2014/main" id="{F06C915D-0544-4CBC-B237-656A2F9DC701}"/>
              </a:ext>
            </a:extLst>
          </p:cNvPr>
          <p:cNvSpPr>
            <a:spLocks noGrp="1"/>
          </p:cNvSpPr>
          <p:nvPr>
            <p:ph type="sldNum" sz="quarter" idx="12"/>
          </p:nvPr>
        </p:nvSpPr>
        <p:spPr/>
        <p:txBody>
          <a:bodyPr/>
          <a:lstStyle/>
          <a:p>
            <a:fld id="{B1E11CC7-7BCE-4295-AB0E-3DA81A2CDFD1}" type="slidenum">
              <a:rPr lang="en-IN" smtClean="0"/>
              <a:t>20</a:t>
            </a:fld>
            <a:endParaRPr lang="en-IN"/>
          </a:p>
        </p:txBody>
      </p:sp>
      <p:sp>
        <p:nvSpPr>
          <p:cNvPr id="13" name="Footer Placeholder 12">
            <a:extLst>
              <a:ext uri="{FF2B5EF4-FFF2-40B4-BE49-F238E27FC236}">
                <a16:creationId xmlns:a16="http://schemas.microsoft.com/office/drawing/2014/main" id="{68B60048-2045-499D-8881-FCF0EFD0277B}"/>
              </a:ext>
            </a:extLst>
          </p:cNvPr>
          <p:cNvSpPr>
            <a:spLocks noGrp="1"/>
          </p:cNvSpPr>
          <p:nvPr>
            <p:ph type="ftr" sz="quarter" idx="11"/>
          </p:nvPr>
        </p:nvSpPr>
        <p:spPr/>
        <p:txBody>
          <a:bodyPr/>
          <a:lstStyle/>
          <a:p>
            <a:r>
              <a:rPr lang="en-IN"/>
              <a:t>IIT BHUBANESWAR</a:t>
            </a:r>
          </a:p>
        </p:txBody>
      </p:sp>
      <p:sp>
        <p:nvSpPr>
          <p:cNvPr id="14" name="TextBox 13">
            <a:extLst>
              <a:ext uri="{FF2B5EF4-FFF2-40B4-BE49-F238E27FC236}">
                <a16:creationId xmlns:a16="http://schemas.microsoft.com/office/drawing/2014/main" id="{8A6B141C-939A-4C3A-B684-2EB954077C1D}"/>
              </a:ext>
            </a:extLst>
          </p:cNvPr>
          <p:cNvSpPr txBox="1"/>
          <p:nvPr/>
        </p:nvSpPr>
        <p:spPr>
          <a:xfrm>
            <a:off x="435006" y="6519236"/>
            <a:ext cx="3045041" cy="246221"/>
          </a:xfrm>
          <a:prstGeom prst="rect">
            <a:avLst/>
          </a:prstGeom>
          <a:noFill/>
        </p:spPr>
        <p:txBody>
          <a:bodyPr wrap="square" rtlCol="0">
            <a:spAutoFit/>
          </a:bodyPr>
          <a:lstStyle/>
          <a:p>
            <a:r>
              <a:rPr lang="en-US" sz="1000" b="1" dirty="0">
                <a:solidFill>
                  <a:schemeClr val="bg1"/>
                </a:solidFill>
              </a:rPr>
              <a:t>SCHOOL OF ELECTRICAL SCIENCES</a:t>
            </a:r>
            <a:endParaRPr lang="en-IN" sz="1000" b="1" dirty="0">
              <a:solidFill>
                <a:schemeClr val="bg1"/>
              </a:solidFill>
            </a:endParaRPr>
          </a:p>
        </p:txBody>
      </p:sp>
    </p:spTree>
    <p:extLst>
      <p:ext uri="{BB962C8B-B14F-4D97-AF65-F5344CB8AC3E}">
        <p14:creationId xmlns:p14="http://schemas.microsoft.com/office/powerpoint/2010/main" val="1059130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DF4F5-B954-4DAD-A4E2-9AA5F6D7FB47}"/>
              </a:ext>
            </a:extLst>
          </p:cNvPr>
          <p:cNvSpPr>
            <a:spLocks noGrp="1"/>
          </p:cNvSpPr>
          <p:nvPr>
            <p:ph type="title"/>
          </p:nvPr>
        </p:nvSpPr>
        <p:spPr>
          <a:xfrm>
            <a:off x="1097280" y="259970"/>
            <a:ext cx="10058400" cy="1450757"/>
          </a:xfrm>
        </p:spPr>
        <p:txBody>
          <a:bodyPr/>
          <a:lstStyle/>
          <a:p>
            <a:r>
              <a:rPr lang="en-US" dirty="0">
                <a:cs typeface="Calibri Light"/>
              </a:rPr>
              <a:t>YOLO</a:t>
            </a:r>
          </a:p>
        </p:txBody>
      </p:sp>
      <p:sp>
        <p:nvSpPr>
          <p:cNvPr id="5" name="Rectangle 6">
            <a:extLst>
              <a:ext uri="{FF2B5EF4-FFF2-40B4-BE49-F238E27FC236}">
                <a16:creationId xmlns:a16="http://schemas.microsoft.com/office/drawing/2014/main" id="{80231AE7-A7FA-42E6-BCB7-CC3B0B5BF40C}"/>
              </a:ext>
            </a:extLst>
          </p:cNvPr>
          <p:cNvSpPr>
            <a:spLocks noChangeArrowheads="1"/>
          </p:cNvSpPr>
          <p:nvPr/>
        </p:nvSpPr>
        <p:spPr bwMode="auto">
          <a:xfrm>
            <a:off x="2469472" y="6539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7">
            <a:extLst>
              <a:ext uri="{FF2B5EF4-FFF2-40B4-BE49-F238E27FC236}">
                <a16:creationId xmlns:a16="http://schemas.microsoft.com/office/drawing/2014/main" id="{652FF1C8-44DC-4E42-BF94-B2D67C0C183D}"/>
              </a:ext>
            </a:extLst>
          </p:cNvPr>
          <p:cNvSpPr>
            <a:spLocks noChangeArrowheads="1"/>
          </p:cNvSpPr>
          <p:nvPr/>
        </p:nvSpPr>
        <p:spPr bwMode="auto">
          <a:xfrm>
            <a:off x="2469472" y="6539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8">
            <a:extLst>
              <a:ext uri="{FF2B5EF4-FFF2-40B4-BE49-F238E27FC236}">
                <a16:creationId xmlns:a16="http://schemas.microsoft.com/office/drawing/2014/main" id="{906BAEC5-4425-4466-A5CA-3BC59DD5228A}"/>
              </a:ext>
            </a:extLst>
          </p:cNvPr>
          <p:cNvSpPr>
            <a:spLocks noChangeArrowheads="1"/>
          </p:cNvSpPr>
          <p:nvPr/>
        </p:nvSpPr>
        <p:spPr bwMode="auto">
          <a:xfrm>
            <a:off x="2469472" y="6539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Slide Number Placeholder 9">
            <a:extLst>
              <a:ext uri="{FF2B5EF4-FFF2-40B4-BE49-F238E27FC236}">
                <a16:creationId xmlns:a16="http://schemas.microsoft.com/office/drawing/2014/main" id="{578EDF21-107D-422C-890F-94F711ECB970}"/>
              </a:ext>
            </a:extLst>
          </p:cNvPr>
          <p:cNvSpPr>
            <a:spLocks noGrp="1"/>
          </p:cNvSpPr>
          <p:nvPr>
            <p:ph type="sldNum" sz="quarter" idx="12"/>
          </p:nvPr>
        </p:nvSpPr>
        <p:spPr/>
        <p:txBody>
          <a:bodyPr/>
          <a:lstStyle/>
          <a:p>
            <a:fld id="{B1E11CC7-7BCE-4295-AB0E-3DA81A2CDFD1}" type="slidenum">
              <a:rPr lang="en-IN" smtClean="0"/>
              <a:t>21</a:t>
            </a:fld>
            <a:endParaRPr lang="en-IN"/>
          </a:p>
        </p:txBody>
      </p:sp>
      <p:sp>
        <p:nvSpPr>
          <p:cNvPr id="11" name="Footer Placeholder 10">
            <a:extLst>
              <a:ext uri="{FF2B5EF4-FFF2-40B4-BE49-F238E27FC236}">
                <a16:creationId xmlns:a16="http://schemas.microsoft.com/office/drawing/2014/main" id="{AF38591B-9A80-42C0-B2CA-CD000CF6D1F6}"/>
              </a:ext>
            </a:extLst>
          </p:cNvPr>
          <p:cNvSpPr>
            <a:spLocks noGrp="1"/>
          </p:cNvSpPr>
          <p:nvPr>
            <p:ph type="ftr" sz="quarter" idx="11"/>
          </p:nvPr>
        </p:nvSpPr>
        <p:spPr/>
        <p:txBody>
          <a:bodyPr/>
          <a:lstStyle/>
          <a:p>
            <a:r>
              <a:rPr lang="en-IN"/>
              <a:t>IIT BHUBANESWAR</a:t>
            </a:r>
          </a:p>
        </p:txBody>
      </p:sp>
      <p:sp>
        <p:nvSpPr>
          <p:cNvPr id="18" name="TextBox 17">
            <a:extLst>
              <a:ext uri="{FF2B5EF4-FFF2-40B4-BE49-F238E27FC236}">
                <a16:creationId xmlns:a16="http://schemas.microsoft.com/office/drawing/2014/main" id="{840BBE28-42BF-4CDD-8888-5833F0DA2472}"/>
              </a:ext>
            </a:extLst>
          </p:cNvPr>
          <p:cNvSpPr txBox="1"/>
          <p:nvPr/>
        </p:nvSpPr>
        <p:spPr>
          <a:xfrm>
            <a:off x="435006" y="6519236"/>
            <a:ext cx="3045041" cy="246221"/>
          </a:xfrm>
          <a:prstGeom prst="rect">
            <a:avLst/>
          </a:prstGeom>
          <a:noFill/>
        </p:spPr>
        <p:txBody>
          <a:bodyPr wrap="square" rtlCol="0">
            <a:spAutoFit/>
          </a:bodyPr>
          <a:lstStyle/>
          <a:p>
            <a:r>
              <a:rPr lang="en-US" sz="1000" b="1" dirty="0">
                <a:solidFill>
                  <a:schemeClr val="bg1"/>
                </a:solidFill>
              </a:rPr>
              <a:t>SCHOOL OF ELECTRICAL SCIENCES</a:t>
            </a:r>
            <a:endParaRPr lang="en-IN" sz="1000" b="1" dirty="0">
              <a:solidFill>
                <a:schemeClr val="bg1"/>
              </a:solidFill>
            </a:endParaRPr>
          </a:p>
        </p:txBody>
      </p:sp>
      <p:pic>
        <p:nvPicPr>
          <p:cNvPr id="3" name="Picture 3">
            <a:extLst>
              <a:ext uri="{FF2B5EF4-FFF2-40B4-BE49-F238E27FC236}">
                <a16:creationId xmlns:a16="http://schemas.microsoft.com/office/drawing/2014/main" id="{493894A1-41AE-4ACF-8192-4A99DD8482AE}"/>
              </a:ext>
            </a:extLst>
          </p:cNvPr>
          <p:cNvPicPr>
            <a:picLocks noChangeAspect="1"/>
          </p:cNvPicPr>
          <p:nvPr/>
        </p:nvPicPr>
        <p:blipFill>
          <a:blip r:embed="rId2"/>
          <a:stretch>
            <a:fillRect/>
          </a:stretch>
        </p:blipFill>
        <p:spPr>
          <a:xfrm>
            <a:off x="2167690" y="1752918"/>
            <a:ext cx="7896726" cy="3632899"/>
          </a:xfrm>
          <a:prstGeom prst="rect">
            <a:avLst/>
          </a:prstGeom>
        </p:spPr>
      </p:pic>
      <p:sp>
        <p:nvSpPr>
          <p:cNvPr id="4" name="TextBox 3">
            <a:extLst>
              <a:ext uri="{FF2B5EF4-FFF2-40B4-BE49-F238E27FC236}">
                <a16:creationId xmlns:a16="http://schemas.microsoft.com/office/drawing/2014/main" id="{33E587E5-7F8A-4246-805C-8493A7A42636}"/>
              </a:ext>
            </a:extLst>
          </p:cNvPr>
          <p:cNvSpPr txBox="1"/>
          <p:nvPr/>
        </p:nvSpPr>
        <p:spPr>
          <a:xfrm>
            <a:off x="4754478" y="5566611"/>
            <a:ext cx="32176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Fig 14: YOLO Anchor box output</a:t>
            </a:r>
          </a:p>
        </p:txBody>
      </p:sp>
    </p:spTree>
    <p:extLst>
      <p:ext uri="{BB962C8B-B14F-4D97-AF65-F5344CB8AC3E}">
        <p14:creationId xmlns:p14="http://schemas.microsoft.com/office/powerpoint/2010/main" val="22252714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6">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8C4496-1947-48BD-807A-4F6729C3F990}"/>
              </a:ext>
            </a:extLst>
          </p:cNvPr>
          <p:cNvSpPr>
            <a:spLocks noGrp="1"/>
          </p:cNvSpPr>
          <p:nvPr>
            <p:ph type="title"/>
          </p:nvPr>
        </p:nvSpPr>
        <p:spPr>
          <a:xfrm>
            <a:off x="6411685" y="634946"/>
            <a:ext cx="5127171" cy="1450757"/>
          </a:xfrm>
        </p:spPr>
        <p:txBody>
          <a:bodyPr>
            <a:normAutofit/>
          </a:bodyPr>
          <a:lstStyle/>
          <a:p>
            <a:r>
              <a:rPr lang="en-US" dirty="0">
                <a:cs typeface="Calibri Light"/>
              </a:rPr>
              <a:t>YOLO_PC</a:t>
            </a:r>
            <a:endParaRPr lang="en-US" dirty="0"/>
          </a:p>
        </p:txBody>
      </p:sp>
      <p:pic>
        <p:nvPicPr>
          <p:cNvPr id="10" name="Picture 16">
            <a:extLst>
              <a:ext uri="{FF2B5EF4-FFF2-40B4-BE49-F238E27FC236}">
                <a16:creationId xmlns:a16="http://schemas.microsoft.com/office/drawing/2014/main" id="{5653A69E-E66D-428A-BC80-B36953195446}"/>
              </a:ext>
            </a:extLst>
          </p:cNvPr>
          <p:cNvPicPr>
            <a:picLocks noChangeAspect="1"/>
          </p:cNvPicPr>
          <p:nvPr/>
        </p:nvPicPr>
        <p:blipFill>
          <a:blip r:embed="rId2"/>
          <a:stretch>
            <a:fillRect/>
          </a:stretch>
        </p:blipFill>
        <p:spPr>
          <a:xfrm>
            <a:off x="643192" y="1136030"/>
            <a:ext cx="5451627" cy="4265898"/>
          </a:xfrm>
          <a:prstGeom prst="rect">
            <a:avLst/>
          </a:prstGeom>
        </p:spPr>
      </p:pic>
      <p:cxnSp>
        <p:nvCxnSpPr>
          <p:cNvPr id="28" name="Straight Connector 18">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29" name="Content Placeholder 13">
            <a:extLst>
              <a:ext uri="{FF2B5EF4-FFF2-40B4-BE49-F238E27FC236}">
                <a16:creationId xmlns:a16="http://schemas.microsoft.com/office/drawing/2014/main" id="{2FAA4A93-93BE-417A-B5A2-D9CE85FB9E96}"/>
              </a:ext>
            </a:extLst>
          </p:cNvPr>
          <p:cNvSpPr>
            <a:spLocks noGrp="1"/>
          </p:cNvSpPr>
          <p:nvPr>
            <p:ph idx="1"/>
          </p:nvPr>
        </p:nvSpPr>
        <p:spPr>
          <a:xfrm>
            <a:off x="6411684" y="2860061"/>
            <a:ext cx="5127172" cy="3670180"/>
          </a:xfrm>
        </p:spPr>
        <p:txBody>
          <a:bodyPr vert="horz" lIns="0" tIns="45720" rIns="0" bIns="45720" rtlCol="0" anchor="t">
            <a:normAutofit/>
          </a:bodyPr>
          <a:lstStyle/>
          <a:p>
            <a:pPr>
              <a:buFont typeface="Arial,Sans-Serif" panose="020F0502020204030204" pitchFamily="34" charset="0"/>
              <a:buChar char="•"/>
            </a:pPr>
            <a:r>
              <a:rPr lang="en-US" dirty="0">
                <a:cs typeface="Calibri"/>
              </a:rPr>
              <a:t>YOLO-PC extends the original YOLO system using a deep learning approach to achieve more accurate people counting. The Darknet neural network framework is used for training and testing</a:t>
            </a:r>
            <a:endParaRPr lang="en-US" dirty="0">
              <a:ea typeface="+mn-lt"/>
              <a:cs typeface="+mn-lt"/>
            </a:endParaRPr>
          </a:p>
          <a:p>
            <a:endParaRPr lang="en-US" dirty="0">
              <a:cs typeface="Calibri"/>
            </a:endParaRPr>
          </a:p>
        </p:txBody>
      </p:sp>
      <p:sp>
        <p:nvSpPr>
          <p:cNvPr id="30" name="Rectangle 20">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22">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Footer Placeholder 3">
            <a:extLst>
              <a:ext uri="{FF2B5EF4-FFF2-40B4-BE49-F238E27FC236}">
                <a16:creationId xmlns:a16="http://schemas.microsoft.com/office/drawing/2014/main" id="{90A8D2EB-B1A6-4418-B5B7-AAEDFC7AC485}"/>
              </a:ext>
            </a:extLst>
          </p:cNvPr>
          <p:cNvSpPr>
            <a:spLocks noGrp="1"/>
          </p:cNvSpPr>
          <p:nvPr>
            <p:ph type="ftr" sz="quarter" idx="11"/>
          </p:nvPr>
        </p:nvSpPr>
        <p:spPr>
          <a:xfrm>
            <a:off x="3686185" y="6459785"/>
            <a:ext cx="4822804" cy="365125"/>
          </a:xfrm>
        </p:spPr>
        <p:txBody>
          <a:bodyPr>
            <a:normAutofit/>
          </a:bodyPr>
          <a:lstStyle/>
          <a:p>
            <a:pPr>
              <a:spcAft>
                <a:spcPts val="600"/>
              </a:spcAft>
            </a:pPr>
            <a:r>
              <a:rPr lang="en-IN"/>
              <a:t>IIT BHUBANESWAR</a:t>
            </a:r>
          </a:p>
        </p:txBody>
      </p:sp>
      <p:sp>
        <p:nvSpPr>
          <p:cNvPr id="5" name="Slide Number Placeholder 4">
            <a:extLst>
              <a:ext uri="{FF2B5EF4-FFF2-40B4-BE49-F238E27FC236}">
                <a16:creationId xmlns:a16="http://schemas.microsoft.com/office/drawing/2014/main" id="{33C8DC18-048B-4DB3-B7B3-A5A88CA30E81}"/>
              </a:ext>
            </a:extLst>
          </p:cNvPr>
          <p:cNvSpPr>
            <a:spLocks noGrp="1"/>
          </p:cNvSpPr>
          <p:nvPr>
            <p:ph type="sldNum" sz="quarter" idx="12"/>
          </p:nvPr>
        </p:nvSpPr>
        <p:spPr>
          <a:xfrm>
            <a:off x="9900458" y="6459785"/>
            <a:ext cx="1312025" cy="365125"/>
          </a:xfrm>
        </p:spPr>
        <p:txBody>
          <a:bodyPr>
            <a:normAutofit/>
          </a:bodyPr>
          <a:lstStyle/>
          <a:p>
            <a:pPr>
              <a:spcAft>
                <a:spcPts val="600"/>
              </a:spcAft>
            </a:pPr>
            <a:fld id="{B1E11CC7-7BCE-4295-AB0E-3DA81A2CDFD1}" type="slidenum">
              <a:rPr lang="en-IN" smtClean="0"/>
              <a:pPr>
                <a:spcAft>
                  <a:spcPts val="600"/>
                </a:spcAft>
              </a:pPr>
              <a:t>22</a:t>
            </a:fld>
            <a:endParaRPr lang="en-IN"/>
          </a:p>
        </p:txBody>
      </p:sp>
    </p:spTree>
    <p:extLst>
      <p:ext uri="{BB962C8B-B14F-4D97-AF65-F5344CB8AC3E}">
        <p14:creationId xmlns:p14="http://schemas.microsoft.com/office/powerpoint/2010/main" val="10280800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E0A9A-FA7E-9105-5494-668EF6167B87}"/>
              </a:ext>
            </a:extLst>
          </p:cNvPr>
          <p:cNvSpPr>
            <a:spLocks noGrp="1"/>
          </p:cNvSpPr>
          <p:nvPr>
            <p:ph type="title"/>
          </p:nvPr>
        </p:nvSpPr>
        <p:spPr/>
        <p:txBody>
          <a:bodyPr/>
          <a:lstStyle/>
          <a:p>
            <a:r>
              <a:rPr lang="en-US" dirty="0"/>
              <a:t>Yolo v1</a:t>
            </a:r>
            <a:endParaRPr lang="en-IN" dirty="0"/>
          </a:p>
        </p:txBody>
      </p:sp>
      <p:sp>
        <p:nvSpPr>
          <p:cNvPr id="3" name="Content Placeholder 2">
            <a:extLst>
              <a:ext uri="{FF2B5EF4-FFF2-40B4-BE49-F238E27FC236}">
                <a16:creationId xmlns:a16="http://schemas.microsoft.com/office/drawing/2014/main" id="{DCD5B055-059B-10B5-B71F-5FA67F762F84}"/>
              </a:ext>
            </a:extLst>
          </p:cNvPr>
          <p:cNvSpPr>
            <a:spLocks noGrp="1"/>
          </p:cNvSpPr>
          <p:nvPr>
            <p:ph idx="1"/>
          </p:nvPr>
        </p:nvSpPr>
        <p:spPr>
          <a:xfrm>
            <a:off x="1097280" y="1845734"/>
            <a:ext cx="8803178" cy="4023360"/>
          </a:xfrm>
        </p:spPr>
        <p:txBody>
          <a:bodyPr/>
          <a:lstStyle/>
          <a:p>
            <a:pPr>
              <a:buClr>
                <a:schemeClr val="tx1"/>
              </a:buClr>
              <a:buFont typeface="Arial" panose="020B0604020202020204" pitchFamily="34" charset="0"/>
              <a:buChar char="•"/>
            </a:pPr>
            <a:r>
              <a:rPr lang="en-US" b="0" i="0" dirty="0">
                <a:solidFill>
                  <a:srgbClr val="292929"/>
                </a:solidFill>
                <a:effectLst/>
                <a:latin typeface="charter"/>
              </a:rPr>
              <a:t>YOLOV1 is an extremely fast object detection technique that processes images in real-time at 45 frames per second. YOLO is pretty simple. A single convolutional network simultaneously predicts multiple bounding boxes and class probabilities for those boxes.</a:t>
            </a:r>
            <a:endParaRPr lang="en-US" dirty="0"/>
          </a:p>
          <a:p>
            <a:pPr>
              <a:buClr>
                <a:schemeClr val="tx1"/>
              </a:buClr>
              <a:buFont typeface="Arial" panose="020B0604020202020204" pitchFamily="34" charset="0"/>
              <a:buChar char="•"/>
            </a:pPr>
            <a:r>
              <a:rPr lang="en-US" dirty="0"/>
              <a:t> It employs the Darknet framework, which was trained on the ImageNet-1000 dataset</a:t>
            </a:r>
          </a:p>
          <a:p>
            <a:pPr>
              <a:buClr>
                <a:schemeClr val="tx1"/>
              </a:buClr>
              <a:buFont typeface="Arial" panose="020B0604020202020204" pitchFamily="34" charset="0"/>
              <a:buChar char="•"/>
            </a:pPr>
            <a:r>
              <a:rPr lang="en-US" b="0" i="0" dirty="0">
                <a:solidFill>
                  <a:srgbClr val="292929"/>
                </a:solidFill>
                <a:effectLst/>
                <a:latin typeface="charter"/>
              </a:rPr>
              <a:t>Unlike other detection techniques, which use a sliding window to extract features, YOLO sees the entire image during training and test time as a result of which it can encode contextual information about the classes as well as their appearance. </a:t>
            </a:r>
          </a:p>
          <a:p>
            <a:pPr>
              <a:buClr>
                <a:schemeClr val="tx1"/>
              </a:buClr>
              <a:buFont typeface="Arial" panose="020B0604020202020204" pitchFamily="34" charset="0"/>
              <a:buChar char="•"/>
            </a:pPr>
            <a:r>
              <a:rPr lang="en-US" b="0" i="0" dirty="0">
                <a:solidFill>
                  <a:srgbClr val="292929"/>
                </a:solidFill>
                <a:effectLst/>
                <a:latin typeface="charter"/>
              </a:rPr>
              <a:t> YOLO makes less than half the number of background errors compared to Fast R-CNN.</a:t>
            </a:r>
            <a:endParaRPr lang="en-IN" dirty="0"/>
          </a:p>
        </p:txBody>
      </p:sp>
      <p:sp>
        <p:nvSpPr>
          <p:cNvPr id="4" name="Footer Placeholder 3">
            <a:extLst>
              <a:ext uri="{FF2B5EF4-FFF2-40B4-BE49-F238E27FC236}">
                <a16:creationId xmlns:a16="http://schemas.microsoft.com/office/drawing/2014/main" id="{A203BEF1-2B65-10F3-0E33-0F94DF47D0B1}"/>
              </a:ext>
            </a:extLst>
          </p:cNvPr>
          <p:cNvSpPr>
            <a:spLocks noGrp="1"/>
          </p:cNvSpPr>
          <p:nvPr>
            <p:ph type="ftr" sz="quarter" idx="11"/>
          </p:nvPr>
        </p:nvSpPr>
        <p:spPr/>
        <p:txBody>
          <a:bodyPr/>
          <a:lstStyle/>
          <a:p>
            <a:r>
              <a:rPr lang="en-IN"/>
              <a:t>IIT BHUBANESWAR</a:t>
            </a:r>
          </a:p>
        </p:txBody>
      </p:sp>
      <p:sp>
        <p:nvSpPr>
          <p:cNvPr id="5" name="Slide Number Placeholder 4">
            <a:extLst>
              <a:ext uri="{FF2B5EF4-FFF2-40B4-BE49-F238E27FC236}">
                <a16:creationId xmlns:a16="http://schemas.microsoft.com/office/drawing/2014/main" id="{37DA0AAB-10C7-BAEF-026F-9AFEE08B04DF}"/>
              </a:ext>
            </a:extLst>
          </p:cNvPr>
          <p:cNvSpPr>
            <a:spLocks noGrp="1"/>
          </p:cNvSpPr>
          <p:nvPr>
            <p:ph type="sldNum" sz="quarter" idx="12"/>
          </p:nvPr>
        </p:nvSpPr>
        <p:spPr/>
        <p:txBody>
          <a:bodyPr/>
          <a:lstStyle/>
          <a:p>
            <a:fld id="{B1E11CC7-7BCE-4295-AB0E-3DA81A2CDFD1}" type="slidenum">
              <a:rPr lang="en-IN" smtClean="0"/>
              <a:t>23</a:t>
            </a:fld>
            <a:endParaRPr lang="en-IN"/>
          </a:p>
        </p:txBody>
      </p:sp>
    </p:spTree>
    <p:extLst>
      <p:ext uri="{BB962C8B-B14F-4D97-AF65-F5344CB8AC3E}">
        <p14:creationId xmlns:p14="http://schemas.microsoft.com/office/powerpoint/2010/main" val="25209409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26658-9E54-4D18-F69A-8FD02FF79BF6}"/>
              </a:ext>
            </a:extLst>
          </p:cNvPr>
          <p:cNvSpPr>
            <a:spLocks noGrp="1"/>
          </p:cNvSpPr>
          <p:nvPr>
            <p:ph type="title"/>
          </p:nvPr>
        </p:nvSpPr>
        <p:spPr/>
        <p:txBody>
          <a:bodyPr/>
          <a:lstStyle/>
          <a:p>
            <a:r>
              <a:rPr lang="en-US" dirty="0"/>
              <a:t>Yolo V1</a:t>
            </a:r>
            <a:endParaRPr lang="en-IN" dirty="0"/>
          </a:p>
        </p:txBody>
      </p:sp>
      <p:pic>
        <p:nvPicPr>
          <p:cNvPr id="7" name="Content Placeholder 6">
            <a:extLst>
              <a:ext uri="{FF2B5EF4-FFF2-40B4-BE49-F238E27FC236}">
                <a16:creationId xmlns:a16="http://schemas.microsoft.com/office/drawing/2014/main" id="{A2104101-15AE-348D-3381-5B703147D3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95557" y="1930726"/>
            <a:ext cx="7600885" cy="3449141"/>
          </a:xfrm>
        </p:spPr>
      </p:pic>
      <p:sp>
        <p:nvSpPr>
          <p:cNvPr id="4" name="Footer Placeholder 3">
            <a:extLst>
              <a:ext uri="{FF2B5EF4-FFF2-40B4-BE49-F238E27FC236}">
                <a16:creationId xmlns:a16="http://schemas.microsoft.com/office/drawing/2014/main" id="{294D99F6-27AC-87EA-FB0C-E04C22B87008}"/>
              </a:ext>
            </a:extLst>
          </p:cNvPr>
          <p:cNvSpPr>
            <a:spLocks noGrp="1"/>
          </p:cNvSpPr>
          <p:nvPr>
            <p:ph type="ftr" sz="quarter" idx="11"/>
          </p:nvPr>
        </p:nvSpPr>
        <p:spPr/>
        <p:txBody>
          <a:bodyPr/>
          <a:lstStyle/>
          <a:p>
            <a:r>
              <a:rPr lang="en-IN"/>
              <a:t>IIT BHUBANESWAR</a:t>
            </a:r>
          </a:p>
        </p:txBody>
      </p:sp>
      <p:sp>
        <p:nvSpPr>
          <p:cNvPr id="5" name="Slide Number Placeholder 4">
            <a:extLst>
              <a:ext uri="{FF2B5EF4-FFF2-40B4-BE49-F238E27FC236}">
                <a16:creationId xmlns:a16="http://schemas.microsoft.com/office/drawing/2014/main" id="{89AFF334-857F-3DD1-27A8-C5DC128EA89F}"/>
              </a:ext>
            </a:extLst>
          </p:cNvPr>
          <p:cNvSpPr>
            <a:spLocks noGrp="1"/>
          </p:cNvSpPr>
          <p:nvPr>
            <p:ph type="sldNum" sz="quarter" idx="12"/>
          </p:nvPr>
        </p:nvSpPr>
        <p:spPr/>
        <p:txBody>
          <a:bodyPr/>
          <a:lstStyle/>
          <a:p>
            <a:fld id="{B1E11CC7-7BCE-4295-AB0E-3DA81A2CDFD1}" type="slidenum">
              <a:rPr lang="en-IN" smtClean="0"/>
              <a:t>24</a:t>
            </a:fld>
            <a:endParaRPr lang="en-IN"/>
          </a:p>
        </p:txBody>
      </p:sp>
      <p:sp>
        <p:nvSpPr>
          <p:cNvPr id="8" name="TextBox 7">
            <a:extLst>
              <a:ext uri="{FF2B5EF4-FFF2-40B4-BE49-F238E27FC236}">
                <a16:creationId xmlns:a16="http://schemas.microsoft.com/office/drawing/2014/main" id="{A8070032-0B6B-810C-B18B-E0DE89DDDC37}"/>
              </a:ext>
            </a:extLst>
          </p:cNvPr>
          <p:cNvSpPr txBox="1"/>
          <p:nvPr/>
        </p:nvSpPr>
        <p:spPr>
          <a:xfrm>
            <a:off x="3977196" y="5788241"/>
            <a:ext cx="4350058" cy="646331"/>
          </a:xfrm>
          <a:prstGeom prst="rect">
            <a:avLst/>
          </a:prstGeom>
          <a:noFill/>
        </p:spPr>
        <p:txBody>
          <a:bodyPr wrap="square" rtlCol="0">
            <a:spAutoFit/>
          </a:bodyPr>
          <a:lstStyle/>
          <a:p>
            <a:r>
              <a:rPr lang="en-US" dirty="0"/>
              <a:t>Fig 15: </a:t>
            </a:r>
            <a:r>
              <a:rPr lang="en-IN" i="0" dirty="0" err="1">
                <a:solidFill>
                  <a:srgbClr val="292929"/>
                </a:solidFill>
                <a:effectLst/>
                <a:latin typeface="sohne"/>
              </a:rPr>
              <a:t>Yolo</a:t>
            </a:r>
            <a:r>
              <a:rPr lang="en-IN" i="0" dirty="0">
                <a:solidFill>
                  <a:srgbClr val="292929"/>
                </a:solidFill>
                <a:effectLst/>
                <a:latin typeface="sohne"/>
              </a:rPr>
              <a:t> V1 Architecture</a:t>
            </a:r>
          </a:p>
          <a:p>
            <a:endParaRPr lang="en-IN" dirty="0"/>
          </a:p>
        </p:txBody>
      </p:sp>
    </p:spTree>
    <p:extLst>
      <p:ext uri="{BB962C8B-B14F-4D97-AF65-F5344CB8AC3E}">
        <p14:creationId xmlns:p14="http://schemas.microsoft.com/office/powerpoint/2010/main" val="16090140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D6D19-0CE6-5EDF-FAA2-FD2007627E24}"/>
              </a:ext>
            </a:extLst>
          </p:cNvPr>
          <p:cNvSpPr>
            <a:spLocks noGrp="1"/>
          </p:cNvSpPr>
          <p:nvPr>
            <p:ph type="title"/>
          </p:nvPr>
        </p:nvSpPr>
        <p:spPr/>
        <p:txBody>
          <a:bodyPr/>
          <a:lstStyle/>
          <a:p>
            <a:r>
              <a:rPr lang="en-US" dirty="0"/>
              <a:t>Yolo v1 Limitations</a:t>
            </a:r>
            <a:endParaRPr lang="en-IN" dirty="0"/>
          </a:p>
        </p:txBody>
      </p:sp>
      <p:sp>
        <p:nvSpPr>
          <p:cNvPr id="3" name="Content Placeholder 2">
            <a:extLst>
              <a:ext uri="{FF2B5EF4-FFF2-40B4-BE49-F238E27FC236}">
                <a16:creationId xmlns:a16="http://schemas.microsoft.com/office/drawing/2014/main" id="{9A36BD7D-7098-AD03-BCD3-4D96E806151F}"/>
              </a:ext>
            </a:extLst>
          </p:cNvPr>
          <p:cNvSpPr>
            <a:spLocks noGrp="1"/>
          </p:cNvSpPr>
          <p:nvPr>
            <p:ph idx="1"/>
          </p:nvPr>
        </p:nvSpPr>
        <p:spPr>
          <a:xfrm>
            <a:off x="1097280" y="2436425"/>
            <a:ext cx="8597136" cy="4023360"/>
          </a:xfrm>
        </p:spPr>
        <p:txBody>
          <a:bodyPr/>
          <a:lstStyle/>
          <a:p>
            <a:pPr>
              <a:buClr>
                <a:schemeClr val="tx1"/>
              </a:buClr>
              <a:buFont typeface="Arial" panose="020B0604020202020204" pitchFamily="34" charset="0"/>
              <a:buChar char="•"/>
            </a:pPr>
            <a:r>
              <a:rPr lang="en-US" dirty="0"/>
              <a:t>The primary challenge is object localization in the input image.</a:t>
            </a:r>
            <a:r>
              <a:rPr lang="en-US" b="0" i="0" dirty="0">
                <a:solidFill>
                  <a:srgbClr val="292929"/>
                </a:solidFill>
                <a:effectLst/>
                <a:latin typeface="charter"/>
              </a:rPr>
              <a:t> YOLO imposes strong spatial constraints on bounding box predictions since each grid cell only predicts two boxes and can only have one class. </a:t>
            </a:r>
            <a:endParaRPr lang="en-US" dirty="0"/>
          </a:p>
          <a:p>
            <a:pPr>
              <a:buClr>
                <a:schemeClr val="tx1"/>
              </a:buClr>
              <a:buFont typeface="Arial" panose="020B0604020202020204" pitchFamily="34" charset="0"/>
              <a:buChar char="•"/>
            </a:pPr>
            <a:r>
              <a:rPr lang="en-US" b="0" i="0" dirty="0">
                <a:solidFill>
                  <a:srgbClr val="292929"/>
                </a:solidFill>
                <a:effectLst/>
                <a:latin typeface="charter"/>
              </a:rPr>
              <a:t>This spatial constraint limits the number of nearby objects that the model can predict, </a:t>
            </a:r>
            <a:r>
              <a:rPr lang="en-US" dirty="0"/>
              <a:t>It was unable to locate small objects that looked like a cluster.</a:t>
            </a:r>
          </a:p>
          <a:p>
            <a:pPr>
              <a:buClr>
                <a:schemeClr val="tx1"/>
              </a:buClr>
              <a:buFont typeface="Arial" panose="020B0604020202020204" pitchFamily="34" charset="0"/>
              <a:buChar char="•"/>
            </a:pPr>
            <a:r>
              <a:rPr lang="en-US" dirty="0"/>
              <a:t>This architecture had problems generalizing images of objects with dimensions other than those of the trained image.</a:t>
            </a:r>
            <a:endParaRPr lang="en-IN" dirty="0"/>
          </a:p>
        </p:txBody>
      </p:sp>
      <p:sp>
        <p:nvSpPr>
          <p:cNvPr id="4" name="Footer Placeholder 3">
            <a:extLst>
              <a:ext uri="{FF2B5EF4-FFF2-40B4-BE49-F238E27FC236}">
                <a16:creationId xmlns:a16="http://schemas.microsoft.com/office/drawing/2014/main" id="{FE81EF97-357D-FC25-EB7C-31FFD0A0708A}"/>
              </a:ext>
            </a:extLst>
          </p:cNvPr>
          <p:cNvSpPr>
            <a:spLocks noGrp="1"/>
          </p:cNvSpPr>
          <p:nvPr>
            <p:ph type="ftr" sz="quarter" idx="11"/>
          </p:nvPr>
        </p:nvSpPr>
        <p:spPr/>
        <p:txBody>
          <a:bodyPr/>
          <a:lstStyle/>
          <a:p>
            <a:r>
              <a:rPr lang="en-IN"/>
              <a:t>IIT BHUBANESWAR</a:t>
            </a:r>
          </a:p>
        </p:txBody>
      </p:sp>
      <p:sp>
        <p:nvSpPr>
          <p:cNvPr id="5" name="Slide Number Placeholder 4">
            <a:extLst>
              <a:ext uri="{FF2B5EF4-FFF2-40B4-BE49-F238E27FC236}">
                <a16:creationId xmlns:a16="http://schemas.microsoft.com/office/drawing/2014/main" id="{0F4258F0-D625-4F7A-6022-845FAE4F76D1}"/>
              </a:ext>
            </a:extLst>
          </p:cNvPr>
          <p:cNvSpPr>
            <a:spLocks noGrp="1"/>
          </p:cNvSpPr>
          <p:nvPr>
            <p:ph type="sldNum" sz="quarter" idx="12"/>
          </p:nvPr>
        </p:nvSpPr>
        <p:spPr/>
        <p:txBody>
          <a:bodyPr/>
          <a:lstStyle/>
          <a:p>
            <a:fld id="{B1E11CC7-7BCE-4295-AB0E-3DA81A2CDFD1}" type="slidenum">
              <a:rPr lang="en-IN" smtClean="0"/>
              <a:t>25</a:t>
            </a:fld>
            <a:endParaRPr lang="en-IN"/>
          </a:p>
        </p:txBody>
      </p:sp>
    </p:spTree>
    <p:extLst>
      <p:ext uri="{BB962C8B-B14F-4D97-AF65-F5344CB8AC3E}">
        <p14:creationId xmlns:p14="http://schemas.microsoft.com/office/powerpoint/2010/main" val="21263637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59CF5-DDB8-D70D-F2F6-76ED59A74EC5}"/>
              </a:ext>
            </a:extLst>
          </p:cNvPr>
          <p:cNvSpPr>
            <a:spLocks noGrp="1"/>
          </p:cNvSpPr>
          <p:nvPr>
            <p:ph type="title"/>
          </p:nvPr>
        </p:nvSpPr>
        <p:spPr/>
        <p:txBody>
          <a:bodyPr/>
          <a:lstStyle/>
          <a:p>
            <a:r>
              <a:rPr lang="en-US" dirty="0"/>
              <a:t>Yolo V3</a:t>
            </a:r>
            <a:endParaRPr lang="en-IN" dirty="0"/>
          </a:p>
        </p:txBody>
      </p:sp>
      <p:sp>
        <p:nvSpPr>
          <p:cNvPr id="3" name="Content Placeholder 2">
            <a:extLst>
              <a:ext uri="{FF2B5EF4-FFF2-40B4-BE49-F238E27FC236}">
                <a16:creationId xmlns:a16="http://schemas.microsoft.com/office/drawing/2014/main" id="{C4A0ED01-BB49-708C-F2AA-61B54391C737}"/>
              </a:ext>
            </a:extLst>
          </p:cNvPr>
          <p:cNvSpPr>
            <a:spLocks noGrp="1"/>
          </p:cNvSpPr>
          <p:nvPr>
            <p:ph idx="1"/>
          </p:nvPr>
        </p:nvSpPr>
        <p:spPr/>
        <p:txBody>
          <a:bodyPr>
            <a:normAutofit/>
          </a:bodyPr>
          <a:lstStyle/>
          <a:p>
            <a:pPr>
              <a:buClr>
                <a:schemeClr val="tx1"/>
              </a:buClr>
              <a:buFont typeface="Arial" panose="020B0604020202020204" pitchFamily="34" charset="0"/>
              <a:buChar char="•"/>
            </a:pPr>
            <a:r>
              <a:rPr lang="en-US" dirty="0"/>
              <a:t>YOLO v3 represents an incremental upgrade to the previous version and provides everything required for accurate real-time object detection and classification.</a:t>
            </a:r>
          </a:p>
          <a:p>
            <a:pPr marL="0" indent="0">
              <a:buClr>
                <a:schemeClr val="tx1"/>
              </a:buClr>
              <a:buNone/>
            </a:pPr>
            <a:r>
              <a:rPr lang="en-IN" b="1" dirty="0"/>
              <a:t>YOLO v3’s incremental improvements:</a:t>
            </a:r>
          </a:p>
          <a:p>
            <a:pPr marL="0" indent="0">
              <a:buClr>
                <a:schemeClr val="tx1"/>
              </a:buClr>
              <a:buNone/>
            </a:pPr>
            <a:r>
              <a:rPr lang="en-IN" b="1" dirty="0"/>
              <a:t>	1)</a:t>
            </a:r>
            <a:r>
              <a:rPr lang="en-IN" dirty="0"/>
              <a:t> </a:t>
            </a:r>
            <a:r>
              <a:rPr lang="en-IN" b="1" dirty="0"/>
              <a:t>Bounding Box Predictions:</a:t>
            </a:r>
            <a:r>
              <a:rPr lang="en-IN" dirty="0"/>
              <a:t> </a:t>
            </a:r>
            <a:r>
              <a:rPr lang="en-US" dirty="0"/>
              <a:t>In YOLO v3, the score for each object’s bounding box is 		displayed.</a:t>
            </a:r>
            <a:endParaRPr lang="en-US" b="1" dirty="0"/>
          </a:p>
          <a:p>
            <a:pPr marL="0" indent="0">
              <a:buClr>
                <a:schemeClr val="tx1"/>
              </a:buClr>
              <a:buNone/>
            </a:pPr>
            <a:r>
              <a:rPr lang="en-US" dirty="0"/>
              <a:t>	2)</a:t>
            </a:r>
            <a:r>
              <a:rPr lang="en-IN" dirty="0"/>
              <a:t> </a:t>
            </a:r>
            <a:r>
              <a:rPr lang="en-IN" b="1" dirty="0"/>
              <a:t>Class Predictions</a:t>
            </a:r>
            <a:r>
              <a:rPr lang="en-IN" dirty="0"/>
              <a:t>: </a:t>
            </a:r>
            <a:r>
              <a:rPr lang="en-US" dirty="0"/>
              <a:t>In YOLO v3, logistic classifiers are used for each class instead of 		</a:t>
            </a:r>
            <a:r>
              <a:rPr lang="en-US" dirty="0" err="1"/>
              <a:t>softmax</a:t>
            </a:r>
            <a:r>
              <a:rPr lang="en-US" dirty="0"/>
              <a:t>, which was utilized in YOLO v2.</a:t>
            </a:r>
          </a:p>
          <a:p>
            <a:pPr marL="0" indent="0">
              <a:buClr>
                <a:schemeClr val="tx1"/>
              </a:buClr>
              <a:buNone/>
            </a:pPr>
            <a:r>
              <a:rPr lang="en-US" dirty="0"/>
              <a:t>	This allows for multi-label classification in YOLO v3.</a:t>
            </a:r>
          </a:p>
          <a:p>
            <a:pPr marL="0" indent="0">
              <a:buClr>
                <a:schemeClr val="tx1"/>
              </a:buClr>
              <a:buNone/>
            </a:pPr>
            <a:r>
              <a:rPr lang="en-US" dirty="0"/>
              <a:t>	3)</a:t>
            </a:r>
            <a:r>
              <a:rPr lang="en-IN" dirty="0"/>
              <a:t> </a:t>
            </a:r>
            <a:r>
              <a:rPr lang="en-IN" b="1" dirty="0"/>
              <a:t>Feature Pyramid Networks (FPN): </a:t>
            </a:r>
            <a:r>
              <a:rPr lang="en-US" dirty="0"/>
              <a:t>YOLO v3 creates predictions similar to FPN, in 		which three predictions are created for each place in the input image and features are 	collected from each prediction. </a:t>
            </a:r>
            <a:endParaRPr lang="en-IN" dirty="0"/>
          </a:p>
        </p:txBody>
      </p:sp>
      <p:sp>
        <p:nvSpPr>
          <p:cNvPr id="4" name="Footer Placeholder 3">
            <a:extLst>
              <a:ext uri="{FF2B5EF4-FFF2-40B4-BE49-F238E27FC236}">
                <a16:creationId xmlns:a16="http://schemas.microsoft.com/office/drawing/2014/main" id="{8D8BDCC6-C197-BA5D-067D-5BE947EB986A}"/>
              </a:ext>
            </a:extLst>
          </p:cNvPr>
          <p:cNvSpPr>
            <a:spLocks noGrp="1"/>
          </p:cNvSpPr>
          <p:nvPr>
            <p:ph type="ftr" sz="quarter" idx="11"/>
          </p:nvPr>
        </p:nvSpPr>
        <p:spPr/>
        <p:txBody>
          <a:bodyPr/>
          <a:lstStyle/>
          <a:p>
            <a:r>
              <a:rPr lang="en-IN"/>
              <a:t>IIT BHUBANESWAR</a:t>
            </a:r>
          </a:p>
        </p:txBody>
      </p:sp>
      <p:sp>
        <p:nvSpPr>
          <p:cNvPr id="5" name="Slide Number Placeholder 4">
            <a:extLst>
              <a:ext uri="{FF2B5EF4-FFF2-40B4-BE49-F238E27FC236}">
                <a16:creationId xmlns:a16="http://schemas.microsoft.com/office/drawing/2014/main" id="{8941E645-D634-3A6D-502E-EC2A75FC948F}"/>
              </a:ext>
            </a:extLst>
          </p:cNvPr>
          <p:cNvSpPr>
            <a:spLocks noGrp="1"/>
          </p:cNvSpPr>
          <p:nvPr>
            <p:ph type="sldNum" sz="quarter" idx="12"/>
          </p:nvPr>
        </p:nvSpPr>
        <p:spPr/>
        <p:txBody>
          <a:bodyPr/>
          <a:lstStyle/>
          <a:p>
            <a:fld id="{B1E11CC7-7BCE-4295-AB0E-3DA81A2CDFD1}" type="slidenum">
              <a:rPr lang="en-IN" smtClean="0"/>
              <a:t>26</a:t>
            </a:fld>
            <a:endParaRPr lang="en-IN"/>
          </a:p>
        </p:txBody>
      </p:sp>
    </p:spTree>
    <p:extLst>
      <p:ext uri="{BB962C8B-B14F-4D97-AF65-F5344CB8AC3E}">
        <p14:creationId xmlns:p14="http://schemas.microsoft.com/office/powerpoint/2010/main" val="670801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FCB62-648C-B03D-2655-7B2675E626F7}"/>
              </a:ext>
            </a:extLst>
          </p:cNvPr>
          <p:cNvSpPr>
            <a:spLocks noGrp="1"/>
          </p:cNvSpPr>
          <p:nvPr>
            <p:ph type="title"/>
          </p:nvPr>
        </p:nvSpPr>
        <p:spPr>
          <a:xfrm>
            <a:off x="981870" y="33090"/>
            <a:ext cx="10058400" cy="1450757"/>
          </a:xfrm>
        </p:spPr>
        <p:txBody>
          <a:bodyPr/>
          <a:lstStyle/>
          <a:p>
            <a:r>
              <a:rPr lang="en-US" dirty="0"/>
              <a:t>Yolo v3</a:t>
            </a:r>
            <a:endParaRPr lang="en-IN" dirty="0"/>
          </a:p>
        </p:txBody>
      </p:sp>
      <p:sp>
        <p:nvSpPr>
          <p:cNvPr id="3" name="Footer Placeholder 2">
            <a:extLst>
              <a:ext uri="{FF2B5EF4-FFF2-40B4-BE49-F238E27FC236}">
                <a16:creationId xmlns:a16="http://schemas.microsoft.com/office/drawing/2014/main" id="{CFF78C59-37F0-A266-4415-2DA745B95766}"/>
              </a:ext>
            </a:extLst>
          </p:cNvPr>
          <p:cNvSpPr>
            <a:spLocks noGrp="1"/>
          </p:cNvSpPr>
          <p:nvPr>
            <p:ph type="ftr" sz="quarter" idx="11"/>
          </p:nvPr>
        </p:nvSpPr>
        <p:spPr/>
        <p:txBody>
          <a:bodyPr/>
          <a:lstStyle/>
          <a:p>
            <a:r>
              <a:rPr lang="en-IN"/>
              <a:t>IIT BHUBANESWAR</a:t>
            </a:r>
          </a:p>
        </p:txBody>
      </p:sp>
      <p:sp>
        <p:nvSpPr>
          <p:cNvPr id="4" name="Slide Number Placeholder 3">
            <a:extLst>
              <a:ext uri="{FF2B5EF4-FFF2-40B4-BE49-F238E27FC236}">
                <a16:creationId xmlns:a16="http://schemas.microsoft.com/office/drawing/2014/main" id="{BA89659C-0B4F-3ED1-3B3B-A30571FCB980}"/>
              </a:ext>
            </a:extLst>
          </p:cNvPr>
          <p:cNvSpPr>
            <a:spLocks noGrp="1"/>
          </p:cNvSpPr>
          <p:nvPr>
            <p:ph type="sldNum" sz="quarter" idx="12"/>
          </p:nvPr>
        </p:nvSpPr>
        <p:spPr/>
        <p:txBody>
          <a:bodyPr/>
          <a:lstStyle/>
          <a:p>
            <a:fld id="{B1E11CC7-7BCE-4295-AB0E-3DA81A2CDFD1}" type="slidenum">
              <a:rPr lang="en-IN" smtClean="0"/>
              <a:t>27</a:t>
            </a:fld>
            <a:endParaRPr lang="en-IN"/>
          </a:p>
        </p:txBody>
      </p:sp>
      <p:pic>
        <p:nvPicPr>
          <p:cNvPr id="6" name="Picture 5">
            <a:extLst>
              <a:ext uri="{FF2B5EF4-FFF2-40B4-BE49-F238E27FC236}">
                <a16:creationId xmlns:a16="http://schemas.microsoft.com/office/drawing/2014/main" id="{16058071-8C8E-238B-70AD-4E20F5CAD5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6684" y="1832405"/>
            <a:ext cx="2872019" cy="3972673"/>
          </a:xfrm>
          <a:prstGeom prst="rect">
            <a:avLst/>
          </a:prstGeom>
        </p:spPr>
      </p:pic>
      <p:sp>
        <p:nvSpPr>
          <p:cNvPr id="10" name="TextBox 9">
            <a:extLst>
              <a:ext uri="{FF2B5EF4-FFF2-40B4-BE49-F238E27FC236}">
                <a16:creationId xmlns:a16="http://schemas.microsoft.com/office/drawing/2014/main" id="{7E3E67FA-2494-BAB8-8BFA-4C5638A2F25D}"/>
              </a:ext>
            </a:extLst>
          </p:cNvPr>
          <p:cNvSpPr txBox="1"/>
          <p:nvPr/>
        </p:nvSpPr>
        <p:spPr>
          <a:xfrm>
            <a:off x="7244179" y="5956917"/>
            <a:ext cx="3053918" cy="369332"/>
          </a:xfrm>
          <a:prstGeom prst="rect">
            <a:avLst/>
          </a:prstGeom>
          <a:noFill/>
        </p:spPr>
        <p:txBody>
          <a:bodyPr wrap="square" rtlCol="0">
            <a:spAutoFit/>
          </a:bodyPr>
          <a:lstStyle/>
          <a:p>
            <a:r>
              <a:rPr lang="en-US" dirty="0"/>
              <a:t>Fig 11: Darknet-53</a:t>
            </a:r>
            <a:endParaRPr lang="en-IN" dirty="0"/>
          </a:p>
        </p:txBody>
      </p:sp>
      <p:sp>
        <p:nvSpPr>
          <p:cNvPr id="11" name="TextBox 10">
            <a:extLst>
              <a:ext uri="{FF2B5EF4-FFF2-40B4-BE49-F238E27FC236}">
                <a16:creationId xmlns:a16="http://schemas.microsoft.com/office/drawing/2014/main" id="{2C0D74DC-3C57-7616-D189-C25D86CBF0CF}"/>
              </a:ext>
            </a:extLst>
          </p:cNvPr>
          <p:cNvSpPr txBox="1"/>
          <p:nvPr/>
        </p:nvSpPr>
        <p:spPr>
          <a:xfrm>
            <a:off x="1251751" y="2353576"/>
            <a:ext cx="3861787" cy="1754326"/>
          </a:xfrm>
          <a:prstGeom prst="rect">
            <a:avLst/>
          </a:prstGeom>
          <a:noFill/>
        </p:spPr>
        <p:txBody>
          <a:bodyPr wrap="square" rtlCol="0">
            <a:spAutoFit/>
          </a:bodyPr>
          <a:lstStyle/>
          <a:p>
            <a:pPr marL="285750" indent="-285750">
              <a:buFont typeface="Arial" panose="020B0604020202020204" pitchFamily="34" charset="0"/>
              <a:buChar char="•"/>
            </a:pPr>
            <a:r>
              <a:rPr lang="en-US" b="1" dirty="0"/>
              <a:t>Darknet-53: </a:t>
            </a:r>
            <a:r>
              <a:rPr lang="en-US" dirty="0"/>
              <a:t>although YOLO v2 used Darknet-19 as a feature extractor, YOLO v3 employs the 53-convolutional-layer Darknet-53 network as a feature extractor</a:t>
            </a:r>
            <a:endParaRPr lang="en-IN" dirty="0"/>
          </a:p>
          <a:p>
            <a:endParaRPr lang="en-IN" dirty="0"/>
          </a:p>
        </p:txBody>
      </p:sp>
    </p:spTree>
    <p:extLst>
      <p:ext uri="{BB962C8B-B14F-4D97-AF65-F5344CB8AC3E}">
        <p14:creationId xmlns:p14="http://schemas.microsoft.com/office/powerpoint/2010/main" val="42810478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D575F-3CB9-028B-404B-E7492A7F9DD6}"/>
              </a:ext>
            </a:extLst>
          </p:cNvPr>
          <p:cNvSpPr>
            <a:spLocks noGrp="1"/>
          </p:cNvSpPr>
          <p:nvPr>
            <p:ph type="title"/>
          </p:nvPr>
        </p:nvSpPr>
        <p:spPr/>
        <p:txBody>
          <a:bodyPr/>
          <a:lstStyle/>
          <a:p>
            <a:r>
              <a:rPr lang="en-US" dirty="0"/>
              <a:t>Yolo results</a:t>
            </a:r>
            <a:endParaRPr lang="en-IN" dirty="0"/>
          </a:p>
        </p:txBody>
      </p:sp>
      <p:sp>
        <p:nvSpPr>
          <p:cNvPr id="3" name="Footer Placeholder 2">
            <a:extLst>
              <a:ext uri="{FF2B5EF4-FFF2-40B4-BE49-F238E27FC236}">
                <a16:creationId xmlns:a16="http://schemas.microsoft.com/office/drawing/2014/main" id="{3066B765-6A49-42E0-AE7F-0F010301C94A}"/>
              </a:ext>
            </a:extLst>
          </p:cNvPr>
          <p:cNvSpPr>
            <a:spLocks noGrp="1"/>
          </p:cNvSpPr>
          <p:nvPr>
            <p:ph type="ftr" sz="quarter" idx="11"/>
          </p:nvPr>
        </p:nvSpPr>
        <p:spPr/>
        <p:txBody>
          <a:bodyPr/>
          <a:lstStyle/>
          <a:p>
            <a:r>
              <a:rPr lang="en-IN"/>
              <a:t>IIT BHUBANESWAR</a:t>
            </a:r>
          </a:p>
        </p:txBody>
      </p:sp>
      <p:sp>
        <p:nvSpPr>
          <p:cNvPr id="4" name="Slide Number Placeholder 3">
            <a:extLst>
              <a:ext uri="{FF2B5EF4-FFF2-40B4-BE49-F238E27FC236}">
                <a16:creationId xmlns:a16="http://schemas.microsoft.com/office/drawing/2014/main" id="{8F735D05-FBB4-5D8B-AA7E-FFACBBE53E69}"/>
              </a:ext>
            </a:extLst>
          </p:cNvPr>
          <p:cNvSpPr>
            <a:spLocks noGrp="1"/>
          </p:cNvSpPr>
          <p:nvPr>
            <p:ph type="sldNum" sz="quarter" idx="12"/>
          </p:nvPr>
        </p:nvSpPr>
        <p:spPr/>
        <p:txBody>
          <a:bodyPr/>
          <a:lstStyle/>
          <a:p>
            <a:fld id="{B1E11CC7-7BCE-4295-AB0E-3DA81A2CDFD1}" type="slidenum">
              <a:rPr lang="en-IN" smtClean="0"/>
              <a:t>28</a:t>
            </a:fld>
            <a:endParaRPr lang="en-IN"/>
          </a:p>
        </p:txBody>
      </p:sp>
      <p:pic>
        <p:nvPicPr>
          <p:cNvPr id="6" name="Picture 5">
            <a:extLst>
              <a:ext uri="{FF2B5EF4-FFF2-40B4-BE49-F238E27FC236}">
                <a16:creationId xmlns:a16="http://schemas.microsoft.com/office/drawing/2014/main" id="{D5B30709-4E53-D876-E1E3-E26173B519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3758" y="2039617"/>
            <a:ext cx="6260038" cy="3555550"/>
          </a:xfrm>
          <a:prstGeom prst="rect">
            <a:avLst/>
          </a:prstGeom>
        </p:spPr>
      </p:pic>
      <p:sp>
        <p:nvSpPr>
          <p:cNvPr id="7" name="TextBox 6">
            <a:extLst>
              <a:ext uri="{FF2B5EF4-FFF2-40B4-BE49-F238E27FC236}">
                <a16:creationId xmlns:a16="http://schemas.microsoft.com/office/drawing/2014/main" id="{9D06B8CC-1933-F787-19F9-C660A634333E}"/>
              </a:ext>
            </a:extLst>
          </p:cNvPr>
          <p:cNvSpPr txBox="1"/>
          <p:nvPr/>
        </p:nvSpPr>
        <p:spPr>
          <a:xfrm>
            <a:off x="4167423" y="5842810"/>
            <a:ext cx="4012707" cy="369332"/>
          </a:xfrm>
          <a:prstGeom prst="rect">
            <a:avLst/>
          </a:prstGeom>
          <a:noFill/>
        </p:spPr>
        <p:txBody>
          <a:bodyPr wrap="square" rtlCol="0">
            <a:spAutoFit/>
          </a:bodyPr>
          <a:lstStyle/>
          <a:p>
            <a:r>
              <a:rPr lang="en-US" dirty="0"/>
              <a:t>Fig 16: Yolo Model Predictions</a:t>
            </a:r>
            <a:endParaRPr lang="en-IN" dirty="0"/>
          </a:p>
        </p:txBody>
      </p:sp>
    </p:spTree>
    <p:extLst>
      <p:ext uri="{BB962C8B-B14F-4D97-AF65-F5344CB8AC3E}">
        <p14:creationId xmlns:p14="http://schemas.microsoft.com/office/powerpoint/2010/main" val="7178972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0018B-6408-7DC1-CFBC-D698C82EEEE0}"/>
              </a:ext>
            </a:extLst>
          </p:cNvPr>
          <p:cNvSpPr>
            <a:spLocks noGrp="1"/>
          </p:cNvSpPr>
          <p:nvPr>
            <p:ph type="title"/>
          </p:nvPr>
        </p:nvSpPr>
        <p:spPr/>
        <p:txBody>
          <a:bodyPr/>
          <a:lstStyle/>
          <a:p>
            <a:r>
              <a:rPr lang="en-US" dirty="0"/>
              <a:t>Yolo results</a:t>
            </a:r>
            <a:endParaRPr lang="en-IN" dirty="0"/>
          </a:p>
        </p:txBody>
      </p:sp>
      <p:sp>
        <p:nvSpPr>
          <p:cNvPr id="3" name="Footer Placeholder 2">
            <a:extLst>
              <a:ext uri="{FF2B5EF4-FFF2-40B4-BE49-F238E27FC236}">
                <a16:creationId xmlns:a16="http://schemas.microsoft.com/office/drawing/2014/main" id="{61980665-30C4-2B43-A5AA-CD2A18B1EE42}"/>
              </a:ext>
            </a:extLst>
          </p:cNvPr>
          <p:cNvSpPr>
            <a:spLocks noGrp="1"/>
          </p:cNvSpPr>
          <p:nvPr>
            <p:ph type="ftr" sz="quarter" idx="11"/>
          </p:nvPr>
        </p:nvSpPr>
        <p:spPr/>
        <p:txBody>
          <a:bodyPr/>
          <a:lstStyle/>
          <a:p>
            <a:r>
              <a:rPr lang="en-IN"/>
              <a:t>IIT BHUBANESWAR</a:t>
            </a:r>
          </a:p>
        </p:txBody>
      </p:sp>
      <p:sp>
        <p:nvSpPr>
          <p:cNvPr id="4" name="Slide Number Placeholder 3">
            <a:extLst>
              <a:ext uri="{FF2B5EF4-FFF2-40B4-BE49-F238E27FC236}">
                <a16:creationId xmlns:a16="http://schemas.microsoft.com/office/drawing/2014/main" id="{7E72F593-2CFA-54A0-7607-F32C6F7A947F}"/>
              </a:ext>
            </a:extLst>
          </p:cNvPr>
          <p:cNvSpPr>
            <a:spLocks noGrp="1"/>
          </p:cNvSpPr>
          <p:nvPr>
            <p:ph type="sldNum" sz="quarter" idx="12"/>
          </p:nvPr>
        </p:nvSpPr>
        <p:spPr/>
        <p:txBody>
          <a:bodyPr/>
          <a:lstStyle/>
          <a:p>
            <a:fld id="{B1E11CC7-7BCE-4295-AB0E-3DA81A2CDFD1}" type="slidenum">
              <a:rPr lang="en-IN" smtClean="0"/>
              <a:t>29</a:t>
            </a:fld>
            <a:endParaRPr lang="en-IN"/>
          </a:p>
        </p:txBody>
      </p:sp>
      <p:pic>
        <p:nvPicPr>
          <p:cNvPr id="10" name="Picture 9">
            <a:extLst>
              <a:ext uri="{FF2B5EF4-FFF2-40B4-BE49-F238E27FC236}">
                <a16:creationId xmlns:a16="http://schemas.microsoft.com/office/drawing/2014/main" id="{533D22B9-F7D7-2D82-A485-129D5E70B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2231" y="1972668"/>
            <a:ext cx="3928658" cy="3691691"/>
          </a:xfrm>
          <a:prstGeom prst="rect">
            <a:avLst/>
          </a:prstGeom>
        </p:spPr>
      </p:pic>
      <p:pic>
        <p:nvPicPr>
          <p:cNvPr id="12" name="Picture 11">
            <a:extLst>
              <a:ext uri="{FF2B5EF4-FFF2-40B4-BE49-F238E27FC236}">
                <a16:creationId xmlns:a16="http://schemas.microsoft.com/office/drawing/2014/main" id="{8B5ADE98-012E-B498-7CCC-B81A41C28B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5339" y="1913043"/>
            <a:ext cx="3842372" cy="3691691"/>
          </a:xfrm>
          <a:prstGeom prst="rect">
            <a:avLst/>
          </a:prstGeom>
        </p:spPr>
      </p:pic>
      <p:sp>
        <p:nvSpPr>
          <p:cNvPr id="13" name="TextBox 12">
            <a:extLst>
              <a:ext uri="{FF2B5EF4-FFF2-40B4-BE49-F238E27FC236}">
                <a16:creationId xmlns:a16="http://schemas.microsoft.com/office/drawing/2014/main" id="{6C211CBC-1AB6-57AA-3640-6173D6DDD759}"/>
              </a:ext>
            </a:extLst>
          </p:cNvPr>
          <p:cNvSpPr txBox="1"/>
          <p:nvPr/>
        </p:nvSpPr>
        <p:spPr>
          <a:xfrm>
            <a:off x="2279073" y="5784209"/>
            <a:ext cx="3349369" cy="369332"/>
          </a:xfrm>
          <a:prstGeom prst="rect">
            <a:avLst/>
          </a:prstGeom>
          <a:noFill/>
        </p:spPr>
        <p:txBody>
          <a:bodyPr wrap="square" rtlCol="0">
            <a:spAutoFit/>
          </a:bodyPr>
          <a:lstStyle/>
          <a:p>
            <a:r>
              <a:rPr lang="en-US" dirty="0"/>
              <a:t>Fig 17: Yolo </a:t>
            </a:r>
            <a:r>
              <a:rPr lang="en-US" dirty="0" err="1"/>
              <a:t>mAP</a:t>
            </a:r>
            <a:r>
              <a:rPr lang="en-US" dirty="0"/>
              <a:t>(45%-58%)</a:t>
            </a:r>
            <a:endParaRPr lang="en-IN" dirty="0"/>
          </a:p>
        </p:txBody>
      </p:sp>
      <p:sp>
        <p:nvSpPr>
          <p:cNvPr id="14" name="TextBox 13">
            <a:extLst>
              <a:ext uri="{FF2B5EF4-FFF2-40B4-BE49-F238E27FC236}">
                <a16:creationId xmlns:a16="http://schemas.microsoft.com/office/drawing/2014/main" id="{3386892C-2F39-FE76-0BD6-8F2D0D99439D}"/>
              </a:ext>
            </a:extLst>
          </p:cNvPr>
          <p:cNvSpPr txBox="1"/>
          <p:nvPr/>
        </p:nvSpPr>
        <p:spPr>
          <a:xfrm>
            <a:off x="7288566" y="5796089"/>
            <a:ext cx="3551067" cy="369332"/>
          </a:xfrm>
          <a:prstGeom prst="rect">
            <a:avLst/>
          </a:prstGeom>
          <a:noFill/>
        </p:spPr>
        <p:txBody>
          <a:bodyPr wrap="square" rtlCol="0">
            <a:spAutoFit/>
          </a:bodyPr>
          <a:lstStyle/>
          <a:p>
            <a:r>
              <a:rPr lang="en-US" dirty="0"/>
              <a:t>Fig 18: Yolo time per frame(0.43s)</a:t>
            </a:r>
            <a:endParaRPr lang="en-IN" dirty="0"/>
          </a:p>
        </p:txBody>
      </p:sp>
    </p:spTree>
    <p:extLst>
      <p:ext uri="{BB962C8B-B14F-4D97-AF65-F5344CB8AC3E}">
        <p14:creationId xmlns:p14="http://schemas.microsoft.com/office/powerpoint/2010/main" val="1720576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BA12A-E3F7-7E99-AAA8-160701472C86}"/>
              </a:ext>
            </a:extLst>
          </p:cNvPr>
          <p:cNvSpPr>
            <a:spLocks noGrp="1"/>
          </p:cNvSpPr>
          <p:nvPr>
            <p:ph type="title"/>
          </p:nvPr>
        </p:nvSpPr>
        <p:spPr/>
        <p:txBody>
          <a:bodyPr/>
          <a:lstStyle/>
          <a:p>
            <a:r>
              <a:rPr lang="en-US" dirty="0"/>
              <a:t>Table of Contents</a:t>
            </a:r>
            <a:endParaRPr lang="en-IN" dirty="0"/>
          </a:p>
        </p:txBody>
      </p:sp>
      <p:sp>
        <p:nvSpPr>
          <p:cNvPr id="3" name="Footer Placeholder 2">
            <a:extLst>
              <a:ext uri="{FF2B5EF4-FFF2-40B4-BE49-F238E27FC236}">
                <a16:creationId xmlns:a16="http://schemas.microsoft.com/office/drawing/2014/main" id="{ECDFFC51-91D6-11FF-473E-F805A18097F1}"/>
              </a:ext>
            </a:extLst>
          </p:cNvPr>
          <p:cNvSpPr>
            <a:spLocks noGrp="1"/>
          </p:cNvSpPr>
          <p:nvPr>
            <p:ph type="ftr" sz="quarter" idx="11"/>
          </p:nvPr>
        </p:nvSpPr>
        <p:spPr/>
        <p:txBody>
          <a:bodyPr/>
          <a:lstStyle/>
          <a:p>
            <a:r>
              <a:rPr lang="en-IN"/>
              <a:t>IIT BHUBANESWAR</a:t>
            </a:r>
          </a:p>
        </p:txBody>
      </p:sp>
      <p:sp>
        <p:nvSpPr>
          <p:cNvPr id="4" name="Slide Number Placeholder 3">
            <a:extLst>
              <a:ext uri="{FF2B5EF4-FFF2-40B4-BE49-F238E27FC236}">
                <a16:creationId xmlns:a16="http://schemas.microsoft.com/office/drawing/2014/main" id="{F83EBF40-D16C-9112-1EB0-54361C396D9E}"/>
              </a:ext>
            </a:extLst>
          </p:cNvPr>
          <p:cNvSpPr>
            <a:spLocks noGrp="1"/>
          </p:cNvSpPr>
          <p:nvPr>
            <p:ph type="sldNum" sz="quarter" idx="12"/>
          </p:nvPr>
        </p:nvSpPr>
        <p:spPr/>
        <p:txBody>
          <a:bodyPr/>
          <a:lstStyle/>
          <a:p>
            <a:fld id="{B1E11CC7-7BCE-4295-AB0E-3DA81A2CDFD1}" type="slidenum">
              <a:rPr lang="en-IN" smtClean="0"/>
              <a:t>3</a:t>
            </a:fld>
            <a:endParaRPr lang="en-IN"/>
          </a:p>
        </p:txBody>
      </p:sp>
      <p:sp>
        <p:nvSpPr>
          <p:cNvPr id="5" name="TextBox 4">
            <a:extLst>
              <a:ext uri="{FF2B5EF4-FFF2-40B4-BE49-F238E27FC236}">
                <a16:creationId xmlns:a16="http://schemas.microsoft.com/office/drawing/2014/main" id="{728A7F9A-D84C-1039-6B17-6EA9F53BD3E7}"/>
              </a:ext>
            </a:extLst>
          </p:cNvPr>
          <p:cNvSpPr txBox="1"/>
          <p:nvPr/>
        </p:nvSpPr>
        <p:spPr>
          <a:xfrm>
            <a:off x="1225118" y="2112885"/>
            <a:ext cx="9365942" cy="3970318"/>
          </a:xfrm>
          <a:prstGeom prst="rect">
            <a:avLst/>
          </a:prstGeom>
          <a:noFill/>
        </p:spPr>
        <p:txBody>
          <a:bodyPr wrap="square" rtlCol="0">
            <a:spAutoFit/>
          </a:bodyPr>
          <a:lstStyle/>
          <a:p>
            <a:pPr marL="0" indent="0">
              <a:buClrTx/>
              <a:buNone/>
            </a:pPr>
            <a:r>
              <a:rPr lang="en-US" sz="1800" dirty="0">
                <a:cs typeface="Calibri"/>
              </a:rPr>
              <a:t>	</a:t>
            </a:r>
            <a:r>
              <a:rPr lang="en-US" dirty="0">
                <a:cs typeface="Calibri"/>
              </a:rPr>
              <a:t>4.3)Data preparation</a:t>
            </a:r>
          </a:p>
          <a:p>
            <a:pPr marL="0" indent="0">
              <a:buClrTx/>
              <a:buNone/>
            </a:pPr>
            <a:r>
              <a:rPr lang="en-US" dirty="0">
                <a:cs typeface="Calibri"/>
              </a:rPr>
              <a:t>		4.3.1)preprocessing</a:t>
            </a:r>
          </a:p>
          <a:p>
            <a:pPr marL="0" indent="0">
              <a:buClrTx/>
              <a:buNone/>
            </a:pPr>
            <a:r>
              <a:rPr lang="en-US" sz="1800" dirty="0">
                <a:cs typeface="Calibri"/>
              </a:rPr>
              <a:t>	4.4)Training the Model</a:t>
            </a:r>
          </a:p>
          <a:p>
            <a:pPr marL="0" indent="0">
              <a:buClrTx/>
              <a:buNone/>
            </a:pPr>
            <a:r>
              <a:rPr lang="en-US" dirty="0">
                <a:cs typeface="Calibri"/>
              </a:rPr>
              <a:t>		4.4.1)</a:t>
            </a:r>
            <a:r>
              <a:rPr lang="en-US" dirty="0" err="1">
                <a:cs typeface="Calibri"/>
              </a:rPr>
              <a:t>Yolo_PC</a:t>
            </a:r>
            <a:endParaRPr lang="en-US" dirty="0">
              <a:cs typeface="Calibri"/>
            </a:endParaRPr>
          </a:p>
          <a:p>
            <a:pPr marL="0" indent="0">
              <a:buClrTx/>
              <a:buNone/>
            </a:pPr>
            <a:r>
              <a:rPr lang="en-US" sz="1800" dirty="0">
                <a:cs typeface="Calibri"/>
              </a:rPr>
              <a:t>			4.4.1.1)yolo v1</a:t>
            </a:r>
          </a:p>
          <a:p>
            <a:pPr marL="0" indent="0">
              <a:buClrTx/>
              <a:buNone/>
            </a:pPr>
            <a:r>
              <a:rPr lang="en-US" dirty="0">
                <a:cs typeface="Calibri"/>
              </a:rPr>
              <a:t>			4.4.1.2)yolo v3</a:t>
            </a:r>
          </a:p>
          <a:p>
            <a:pPr marL="0" indent="0">
              <a:buClrTx/>
              <a:buNone/>
            </a:pPr>
            <a:r>
              <a:rPr lang="en-US" sz="1800" dirty="0">
                <a:cs typeface="Calibri"/>
              </a:rPr>
              <a:t>		4.4.2)</a:t>
            </a:r>
            <a:r>
              <a:rPr lang="en-US" sz="1800" dirty="0" err="1">
                <a:cs typeface="Calibri"/>
              </a:rPr>
              <a:t>MobileNet</a:t>
            </a:r>
            <a:r>
              <a:rPr lang="en-US" sz="1800" dirty="0">
                <a:cs typeface="Calibri"/>
              </a:rPr>
              <a:t>-S</a:t>
            </a:r>
            <a:r>
              <a:rPr lang="en-US" dirty="0">
                <a:cs typeface="Calibri"/>
              </a:rPr>
              <a:t>SD</a:t>
            </a:r>
          </a:p>
          <a:p>
            <a:pPr marL="0" indent="0">
              <a:buClrTx/>
              <a:buNone/>
            </a:pPr>
            <a:r>
              <a:rPr lang="en-US" sz="1800" dirty="0">
                <a:cs typeface="Calibri"/>
              </a:rPr>
              <a:t>			4.4.2.1)</a:t>
            </a:r>
            <a:r>
              <a:rPr lang="en-US" sz="1800" dirty="0" err="1">
                <a:cs typeface="Calibri"/>
              </a:rPr>
              <a:t>MobileNet</a:t>
            </a:r>
            <a:endParaRPr lang="en-US" sz="1800" dirty="0">
              <a:cs typeface="Calibri"/>
            </a:endParaRPr>
          </a:p>
          <a:p>
            <a:pPr marL="0" indent="0">
              <a:buClrTx/>
              <a:buNone/>
            </a:pPr>
            <a:r>
              <a:rPr lang="en-US" dirty="0">
                <a:cs typeface="Calibri"/>
              </a:rPr>
              <a:t>			4.4.2.2)Single shot object detection(SSD)</a:t>
            </a:r>
          </a:p>
          <a:p>
            <a:pPr marL="0" indent="0">
              <a:buClrTx/>
              <a:buNone/>
            </a:pPr>
            <a:r>
              <a:rPr lang="en-US" dirty="0">
                <a:cs typeface="Calibri"/>
              </a:rPr>
              <a:t>5. Results and flask implementation</a:t>
            </a:r>
          </a:p>
          <a:p>
            <a:pPr marL="0" indent="0">
              <a:buClrTx/>
              <a:buNone/>
            </a:pPr>
            <a:r>
              <a:rPr lang="en-US" sz="1800" dirty="0">
                <a:cs typeface="Calibri"/>
              </a:rPr>
              <a:t>6.Conclusion</a:t>
            </a:r>
          </a:p>
          <a:p>
            <a:pPr marL="0" indent="0">
              <a:buClrTx/>
              <a:buNone/>
            </a:pPr>
            <a:r>
              <a:rPr lang="en-US" dirty="0">
                <a:cs typeface="Calibri"/>
              </a:rPr>
              <a:t>7.References</a:t>
            </a:r>
            <a:endParaRPr lang="en-US" sz="1800" dirty="0">
              <a:cs typeface="Calibri"/>
            </a:endParaRPr>
          </a:p>
          <a:p>
            <a:pPr marL="0" indent="0">
              <a:buClrTx/>
              <a:buNone/>
            </a:pPr>
            <a:endParaRPr lang="en-US" sz="1800" dirty="0">
              <a:cs typeface="Calibri"/>
            </a:endParaRPr>
          </a:p>
          <a:p>
            <a:endParaRPr lang="en-IN" dirty="0"/>
          </a:p>
        </p:txBody>
      </p:sp>
    </p:spTree>
    <p:extLst>
      <p:ext uri="{BB962C8B-B14F-4D97-AF65-F5344CB8AC3E}">
        <p14:creationId xmlns:p14="http://schemas.microsoft.com/office/powerpoint/2010/main" val="5791040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6FB8A-6590-33E6-1A01-72FC6A970367}"/>
              </a:ext>
            </a:extLst>
          </p:cNvPr>
          <p:cNvSpPr>
            <a:spLocks noGrp="1"/>
          </p:cNvSpPr>
          <p:nvPr>
            <p:ph type="title"/>
          </p:nvPr>
        </p:nvSpPr>
        <p:spPr/>
        <p:txBody>
          <a:bodyPr/>
          <a:lstStyle/>
          <a:p>
            <a:r>
              <a:rPr lang="en-US" dirty="0" err="1"/>
              <a:t>MobileNet</a:t>
            </a:r>
            <a:r>
              <a:rPr lang="en-US" dirty="0"/>
              <a:t>-SSD</a:t>
            </a:r>
            <a:endParaRPr lang="en-IN" dirty="0"/>
          </a:p>
        </p:txBody>
      </p:sp>
      <p:sp>
        <p:nvSpPr>
          <p:cNvPr id="3" name="Content Placeholder 2">
            <a:extLst>
              <a:ext uri="{FF2B5EF4-FFF2-40B4-BE49-F238E27FC236}">
                <a16:creationId xmlns:a16="http://schemas.microsoft.com/office/drawing/2014/main" id="{91396B07-B854-B5D1-2CCF-F1127EAD6173}"/>
              </a:ext>
            </a:extLst>
          </p:cNvPr>
          <p:cNvSpPr>
            <a:spLocks noGrp="1"/>
          </p:cNvSpPr>
          <p:nvPr>
            <p:ph idx="1"/>
          </p:nvPr>
        </p:nvSpPr>
        <p:spPr>
          <a:xfrm>
            <a:off x="1097281" y="1845734"/>
            <a:ext cx="9014386" cy="4023360"/>
          </a:xfrm>
        </p:spPr>
        <p:txBody>
          <a:bodyPr/>
          <a:lstStyle/>
          <a:p>
            <a:pPr>
              <a:buClr>
                <a:schemeClr val="tx1"/>
              </a:buClr>
              <a:buFont typeface="Calibri" panose="020F0502020204030204" pitchFamily="34" charset="0"/>
              <a:buChar char="•"/>
            </a:pPr>
            <a:r>
              <a:rPr lang="en-US" dirty="0" err="1"/>
              <a:t>MobileNet</a:t>
            </a:r>
            <a:r>
              <a:rPr lang="en-US" dirty="0"/>
              <a:t> is a lightweight deep neural network architecture designed for mobiles and embedded vision applications. The core layers of </a:t>
            </a:r>
            <a:r>
              <a:rPr lang="en-US" dirty="0" err="1"/>
              <a:t>MobileNet</a:t>
            </a:r>
            <a:r>
              <a:rPr lang="en-US" dirty="0"/>
              <a:t> are built on depth-wise separable filters.</a:t>
            </a:r>
          </a:p>
          <a:p>
            <a:pPr>
              <a:buClr>
                <a:schemeClr val="tx1"/>
              </a:buClr>
              <a:buFont typeface="Calibri" panose="020F0502020204030204" pitchFamily="34" charset="0"/>
              <a:buChar char="•"/>
            </a:pPr>
            <a:r>
              <a:rPr lang="en-US" dirty="0"/>
              <a:t>The </a:t>
            </a:r>
            <a:r>
              <a:rPr lang="en-US" dirty="0" err="1"/>
              <a:t>depthwise</a:t>
            </a:r>
            <a:r>
              <a:rPr lang="en-US" dirty="0"/>
              <a:t> convolution of </a:t>
            </a:r>
            <a:r>
              <a:rPr lang="en-US" dirty="0" err="1"/>
              <a:t>MobileNets</a:t>
            </a:r>
            <a:r>
              <a:rPr lang="en-US" dirty="0"/>
              <a:t> applies a single filter to each input channel. The outputs of the </a:t>
            </a:r>
            <a:r>
              <a:rPr lang="en-US" dirty="0" err="1"/>
              <a:t>depthwise</a:t>
            </a:r>
            <a:r>
              <a:rPr lang="en-US" dirty="0"/>
              <a:t> convolution are then combined using a 1×1 convolution by the pointwise convolution</a:t>
            </a:r>
          </a:p>
          <a:p>
            <a:pPr>
              <a:buClr>
                <a:schemeClr val="tx1"/>
              </a:buClr>
              <a:buFont typeface="Calibri" panose="020F0502020204030204" pitchFamily="34" charset="0"/>
              <a:buChar char="•"/>
            </a:pPr>
            <a:r>
              <a:rPr lang="en-US" dirty="0" err="1"/>
              <a:t>MobileNet</a:t>
            </a:r>
            <a:r>
              <a:rPr lang="en-US" dirty="0"/>
              <a:t> uses 3 × 3 </a:t>
            </a:r>
            <a:r>
              <a:rPr lang="en-US" dirty="0" err="1"/>
              <a:t>depthwise</a:t>
            </a:r>
            <a:r>
              <a:rPr lang="en-US" dirty="0"/>
              <a:t> separable convolutions which use between 8 to 9 times less computation than standard convolutions at only a small reduction in accuracy.</a:t>
            </a:r>
            <a:endParaRPr lang="en-IN" dirty="0"/>
          </a:p>
        </p:txBody>
      </p:sp>
      <p:sp>
        <p:nvSpPr>
          <p:cNvPr id="4" name="Footer Placeholder 3">
            <a:extLst>
              <a:ext uri="{FF2B5EF4-FFF2-40B4-BE49-F238E27FC236}">
                <a16:creationId xmlns:a16="http://schemas.microsoft.com/office/drawing/2014/main" id="{21D9102C-DB9C-B750-2C53-51F416B299EB}"/>
              </a:ext>
            </a:extLst>
          </p:cNvPr>
          <p:cNvSpPr>
            <a:spLocks noGrp="1"/>
          </p:cNvSpPr>
          <p:nvPr>
            <p:ph type="ftr" sz="quarter" idx="11"/>
          </p:nvPr>
        </p:nvSpPr>
        <p:spPr/>
        <p:txBody>
          <a:bodyPr/>
          <a:lstStyle/>
          <a:p>
            <a:r>
              <a:rPr lang="en-IN"/>
              <a:t>IIT BHUBANESWAR</a:t>
            </a:r>
          </a:p>
        </p:txBody>
      </p:sp>
      <p:sp>
        <p:nvSpPr>
          <p:cNvPr id="5" name="Slide Number Placeholder 4">
            <a:extLst>
              <a:ext uri="{FF2B5EF4-FFF2-40B4-BE49-F238E27FC236}">
                <a16:creationId xmlns:a16="http://schemas.microsoft.com/office/drawing/2014/main" id="{E1C77D18-A721-6EA5-AE54-278DCE86334B}"/>
              </a:ext>
            </a:extLst>
          </p:cNvPr>
          <p:cNvSpPr>
            <a:spLocks noGrp="1"/>
          </p:cNvSpPr>
          <p:nvPr>
            <p:ph type="sldNum" sz="quarter" idx="12"/>
          </p:nvPr>
        </p:nvSpPr>
        <p:spPr/>
        <p:txBody>
          <a:bodyPr/>
          <a:lstStyle/>
          <a:p>
            <a:fld id="{B1E11CC7-7BCE-4295-AB0E-3DA81A2CDFD1}" type="slidenum">
              <a:rPr lang="en-IN" smtClean="0"/>
              <a:t>30</a:t>
            </a:fld>
            <a:endParaRPr lang="en-IN"/>
          </a:p>
        </p:txBody>
      </p:sp>
    </p:spTree>
    <p:extLst>
      <p:ext uri="{BB962C8B-B14F-4D97-AF65-F5344CB8AC3E}">
        <p14:creationId xmlns:p14="http://schemas.microsoft.com/office/powerpoint/2010/main" val="33715699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EC7FA-E846-7E10-0499-0074FD196F57}"/>
              </a:ext>
            </a:extLst>
          </p:cNvPr>
          <p:cNvSpPr>
            <a:spLocks noGrp="1"/>
          </p:cNvSpPr>
          <p:nvPr>
            <p:ph type="title"/>
          </p:nvPr>
        </p:nvSpPr>
        <p:spPr/>
        <p:txBody>
          <a:bodyPr/>
          <a:lstStyle/>
          <a:p>
            <a:r>
              <a:rPr lang="en-US" dirty="0"/>
              <a:t>Single Short Detector(SSD)</a:t>
            </a:r>
            <a:endParaRPr lang="en-IN" dirty="0"/>
          </a:p>
        </p:txBody>
      </p:sp>
      <p:sp>
        <p:nvSpPr>
          <p:cNvPr id="3" name="Content Placeholder 2">
            <a:extLst>
              <a:ext uri="{FF2B5EF4-FFF2-40B4-BE49-F238E27FC236}">
                <a16:creationId xmlns:a16="http://schemas.microsoft.com/office/drawing/2014/main" id="{EE65F67D-C571-3088-8289-039E34CA4561}"/>
              </a:ext>
            </a:extLst>
          </p:cNvPr>
          <p:cNvSpPr>
            <a:spLocks noGrp="1"/>
          </p:cNvSpPr>
          <p:nvPr>
            <p:ph idx="1"/>
          </p:nvPr>
        </p:nvSpPr>
        <p:spPr>
          <a:xfrm>
            <a:off x="1198189" y="2209717"/>
            <a:ext cx="9795621" cy="4023360"/>
          </a:xfrm>
        </p:spPr>
        <p:txBody>
          <a:bodyPr/>
          <a:lstStyle/>
          <a:p>
            <a:pPr>
              <a:buClr>
                <a:schemeClr val="tx1"/>
              </a:buClr>
              <a:buFont typeface="Arial" panose="020B0604020202020204" pitchFamily="34" charset="0"/>
              <a:buChar char="•"/>
            </a:pPr>
            <a:r>
              <a:rPr lang="en-US" dirty="0"/>
              <a:t>Single shot object detection or SSD takes one single shot to detect multiple objects within the image. The SSD approach is based on a feed-forward convolutional network that produces a fixed-size collection of bounding boxes and scores for the presence of object class instances in those boxes. SSD is designed to be independent of the base</a:t>
            </a:r>
          </a:p>
          <a:p>
            <a:pPr>
              <a:buClr>
                <a:schemeClr val="tx1"/>
              </a:buClr>
              <a:buFont typeface="Arial" panose="020B0604020202020204" pitchFamily="34" charset="0"/>
              <a:buChar char="•"/>
            </a:pPr>
            <a:r>
              <a:rPr lang="en-US" dirty="0"/>
              <a:t>It’s composed of two parts: </a:t>
            </a:r>
          </a:p>
          <a:p>
            <a:pPr marL="0" indent="0">
              <a:buClr>
                <a:schemeClr val="tx1"/>
              </a:buClr>
              <a:buNone/>
            </a:pPr>
            <a:r>
              <a:rPr lang="en-US" dirty="0"/>
              <a:t>	1. Extract feature maps </a:t>
            </a:r>
          </a:p>
          <a:p>
            <a:pPr marL="0" indent="0">
              <a:buClr>
                <a:schemeClr val="tx1"/>
              </a:buClr>
              <a:buNone/>
            </a:pPr>
            <a:r>
              <a:rPr lang="en-US" dirty="0"/>
              <a:t>	2. Apply convolution filter to detect objects </a:t>
            </a:r>
            <a:endParaRPr lang="en-IN" dirty="0"/>
          </a:p>
        </p:txBody>
      </p:sp>
      <p:sp>
        <p:nvSpPr>
          <p:cNvPr id="4" name="Footer Placeholder 3">
            <a:extLst>
              <a:ext uri="{FF2B5EF4-FFF2-40B4-BE49-F238E27FC236}">
                <a16:creationId xmlns:a16="http://schemas.microsoft.com/office/drawing/2014/main" id="{4D086B0D-4A69-8B6F-610E-916F9944A92E}"/>
              </a:ext>
            </a:extLst>
          </p:cNvPr>
          <p:cNvSpPr>
            <a:spLocks noGrp="1"/>
          </p:cNvSpPr>
          <p:nvPr>
            <p:ph type="ftr" sz="quarter" idx="11"/>
          </p:nvPr>
        </p:nvSpPr>
        <p:spPr/>
        <p:txBody>
          <a:bodyPr/>
          <a:lstStyle/>
          <a:p>
            <a:r>
              <a:rPr lang="en-IN"/>
              <a:t>IIT BHUBANESWAR</a:t>
            </a:r>
          </a:p>
        </p:txBody>
      </p:sp>
      <p:sp>
        <p:nvSpPr>
          <p:cNvPr id="5" name="Slide Number Placeholder 4">
            <a:extLst>
              <a:ext uri="{FF2B5EF4-FFF2-40B4-BE49-F238E27FC236}">
                <a16:creationId xmlns:a16="http://schemas.microsoft.com/office/drawing/2014/main" id="{64CD94DF-754D-BB1B-63E2-C9F9F8348633}"/>
              </a:ext>
            </a:extLst>
          </p:cNvPr>
          <p:cNvSpPr>
            <a:spLocks noGrp="1"/>
          </p:cNvSpPr>
          <p:nvPr>
            <p:ph type="sldNum" sz="quarter" idx="12"/>
          </p:nvPr>
        </p:nvSpPr>
        <p:spPr/>
        <p:txBody>
          <a:bodyPr/>
          <a:lstStyle/>
          <a:p>
            <a:fld id="{B1E11CC7-7BCE-4295-AB0E-3DA81A2CDFD1}" type="slidenum">
              <a:rPr lang="en-IN" smtClean="0"/>
              <a:t>31</a:t>
            </a:fld>
            <a:endParaRPr lang="en-IN"/>
          </a:p>
        </p:txBody>
      </p:sp>
    </p:spTree>
    <p:extLst>
      <p:ext uri="{BB962C8B-B14F-4D97-AF65-F5344CB8AC3E}">
        <p14:creationId xmlns:p14="http://schemas.microsoft.com/office/powerpoint/2010/main" val="39095799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ECB7D-5A91-C6D1-6C08-C1415FE34496}"/>
              </a:ext>
            </a:extLst>
          </p:cNvPr>
          <p:cNvSpPr>
            <a:spLocks noGrp="1"/>
          </p:cNvSpPr>
          <p:nvPr>
            <p:ph type="title"/>
          </p:nvPr>
        </p:nvSpPr>
        <p:spPr/>
        <p:txBody>
          <a:bodyPr/>
          <a:lstStyle/>
          <a:p>
            <a:r>
              <a:rPr lang="en-US" dirty="0" err="1"/>
              <a:t>MobileNet</a:t>
            </a:r>
            <a:r>
              <a:rPr lang="en-US" dirty="0"/>
              <a:t>-SSD</a:t>
            </a:r>
            <a:endParaRPr lang="en-IN" dirty="0"/>
          </a:p>
        </p:txBody>
      </p:sp>
      <p:pic>
        <p:nvPicPr>
          <p:cNvPr id="7" name="Content Placeholder 6">
            <a:extLst>
              <a:ext uri="{FF2B5EF4-FFF2-40B4-BE49-F238E27FC236}">
                <a16:creationId xmlns:a16="http://schemas.microsoft.com/office/drawing/2014/main" id="{EF7B1EDD-04BD-327A-B9BD-D3E75451A5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2123" y="2057429"/>
            <a:ext cx="9075420" cy="3390900"/>
          </a:xfrm>
        </p:spPr>
      </p:pic>
      <p:sp>
        <p:nvSpPr>
          <p:cNvPr id="4" name="Footer Placeholder 3">
            <a:extLst>
              <a:ext uri="{FF2B5EF4-FFF2-40B4-BE49-F238E27FC236}">
                <a16:creationId xmlns:a16="http://schemas.microsoft.com/office/drawing/2014/main" id="{EA9ECFF2-B4A1-3B9F-C31E-8F22BFFD3372}"/>
              </a:ext>
            </a:extLst>
          </p:cNvPr>
          <p:cNvSpPr>
            <a:spLocks noGrp="1"/>
          </p:cNvSpPr>
          <p:nvPr>
            <p:ph type="ftr" sz="quarter" idx="11"/>
          </p:nvPr>
        </p:nvSpPr>
        <p:spPr/>
        <p:txBody>
          <a:bodyPr/>
          <a:lstStyle/>
          <a:p>
            <a:r>
              <a:rPr lang="en-IN"/>
              <a:t>IIT BHUBANESWAR</a:t>
            </a:r>
          </a:p>
        </p:txBody>
      </p:sp>
      <p:sp>
        <p:nvSpPr>
          <p:cNvPr id="5" name="Slide Number Placeholder 4">
            <a:extLst>
              <a:ext uri="{FF2B5EF4-FFF2-40B4-BE49-F238E27FC236}">
                <a16:creationId xmlns:a16="http://schemas.microsoft.com/office/drawing/2014/main" id="{8696EF18-9F77-9B5C-B0C5-E22A47F92C22}"/>
              </a:ext>
            </a:extLst>
          </p:cNvPr>
          <p:cNvSpPr>
            <a:spLocks noGrp="1"/>
          </p:cNvSpPr>
          <p:nvPr>
            <p:ph type="sldNum" sz="quarter" idx="12"/>
          </p:nvPr>
        </p:nvSpPr>
        <p:spPr/>
        <p:txBody>
          <a:bodyPr/>
          <a:lstStyle/>
          <a:p>
            <a:fld id="{B1E11CC7-7BCE-4295-AB0E-3DA81A2CDFD1}" type="slidenum">
              <a:rPr lang="en-IN" smtClean="0"/>
              <a:t>32</a:t>
            </a:fld>
            <a:endParaRPr lang="en-IN"/>
          </a:p>
        </p:txBody>
      </p:sp>
      <p:sp>
        <p:nvSpPr>
          <p:cNvPr id="3" name="TextBox 2">
            <a:extLst>
              <a:ext uri="{FF2B5EF4-FFF2-40B4-BE49-F238E27FC236}">
                <a16:creationId xmlns:a16="http://schemas.microsoft.com/office/drawing/2014/main" id="{6CC5EDE2-A63E-8D81-EAF6-839FE096499D}"/>
              </a:ext>
            </a:extLst>
          </p:cNvPr>
          <p:cNvSpPr txBox="1"/>
          <p:nvPr/>
        </p:nvSpPr>
        <p:spPr>
          <a:xfrm>
            <a:off x="4022473" y="5768398"/>
            <a:ext cx="4208014" cy="646331"/>
          </a:xfrm>
          <a:prstGeom prst="rect">
            <a:avLst/>
          </a:prstGeom>
          <a:noFill/>
        </p:spPr>
        <p:txBody>
          <a:bodyPr wrap="square" rtlCol="0">
            <a:spAutoFit/>
          </a:bodyPr>
          <a:lstStyle/>
          <a:p>
            <a:r>
              <a:rPr lang="en-US" dirty="0"/>
              <a:t>Fig 19: </a:t>
            </a:r>
            <a:r>
              <a:rPr lang="en-US" dirty="0" err="1"/>
              <a:t>MobileNet</a:t>
            </a:r>
            <a:r>
              <a:rPr lang="en-US" dirty="0"/>
              <a:t>-SSD flow diagram</a:t>
            </a:r>
            <a:endParaRPr lang="en-IN" dirty="0"/>
          </a:p>
          <a:p>
            <a:endParaRPr lang="en-IN" dirty="0"/>
          </a:p>
        </p:txBody>
      </p:sp>
    </p:spTree>
    <p:extLst>
      <p:ext uri="{BB962C8B-B14F-4D97-AF65-F5344CB8AC3E}">
        <p14:creationId xmlns:p14="http://schemas.microsoft.com/office/powerpoint/2010/main" val="30747285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D66F5-6239-C459-613B-6285BB649147}"/>
              </a:ext>
            </a:extLst>
          </p:cNvPr>
          <p:cNvSpPr>
            <a:spLocks noGrp="1"/>
          </p:cNvSpPr>
          <p:nvPr>
            <p:ph type="title"/>
          </p:nvPr>
        </p:nvSpPr>
        <p:spPr/>
        <p:txBody>
          <a:bodyPr/>
          <a:lstStyle/>
          <a:p>
            <a:r>
              <a:rPr lang="en-US" dirty="0" err="1"/>
              <a:t>MobileNet</a:t>
            </a:r>
            <a:r>
              <a:rPr lang="en-US" dirty="0"/>
              <a:t>-SSD</a:t>
            </a:r>
            <a:endParaRPr lang="en-IN" dirty="0"/>
          </a:p>
        </p:txBody>
      </p:sp>
      <p:pic>
        <p:nvPicPr>
          <p:cNvPr id="7" name="Content Placeholder 6">
            <a:extLst>
              <a:ext uri="{FF2B5EF4-FFF2-40B4-BE49-F238E27FC236}">
                <a16:creationId xmlns:a16="http://schemas.microsoft.com/office/drawing/2014/main" id="{F1D06783-0D99-445D-4714-20A0730C71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0913" y="2452688"/>
            <a:ext cx="7810500" cy="2809875"/>
          </a:xfrm>
        </p:spPr>
      </p:pic>
      <p:sp>
        <p:nvSpPr>
          <p:cNvPr id="4" name="Footer Placeholder 3">
            <a:extLst>
              <a:ext uri="{FF2B5EF4-FFF2-40B4-BE49-F238E27FC236}">
                <a16:creationId xmlns:a16="http://schemas.microsoft.com/office/drawing/2014/main" id="{3083C6A5-05F6-6E5E-1B11-845B67A49A08}"/>
              </a:ext>
            </a:extLst>
          </p:cNvPr>
          <p:cNvSpPr>
            <a:spLocks noGrp="1"/>
          </p:cNvSpPr>
          <p:nvPr>
            <p:ph type="ftr" sz="quarter" idx="11"/>
          </p:nvPr>
        </p:nvSpPr>
        <p:spPr/>
        <p:txBody>
          <a:bodyPr/>
          <a:lstStyle/>
          <a:p>
            <a:r>
              <a:rPr lang="en-IN"/>
              <a:t>IIT BHUBANESWAR</a:t>
            </a:r>
          </a:p>
        </p:txBody>
      </p:sp>
      <p:sp>
        <p:nvSpPr>
          <p:cNvPr id="5" name="Slide Number Placeholder 4">
            <a:extLst>
              <a:ext uri="{FF2B5EF4-FFF2-40B4-BE49-F238E27FC236}">
                <a16:creationId xmlns:a16="http://schemas.microsoft.com/office/drawing/2014/main" id="{05157C6F-74FF-3D1E-44BD-1AE1AA0EBD97}"/>
              </a:ext>
            </a:extLst>
          </p:cNvPr>
          <p:cNvSpPr>
            <a:spLocks noGrp="1"/>
          </p:cNvSpPr>
          <p:nvPr>
            <p:ph type="sldNum" sz="quarter" idx="12"/>
          </p:nvPr>
        </p:nvSpPr>
        <p:spPr/>
        <p:txBody>
          <a:bodyPr/>
          <a:lstStyle/>
          <a:p>
            <a:fld id="{B1E11CC7-7BCE-4295-AB0E-3DA81A2CDFD1}" type="slidenum">
              <a:rPr lang="en-IN" smtClean="0"/>
              <a:t>33</a:t>
            </a:fld>
            <a:endParaRPr lang="en-IN"/>
          </a:p>
        </p:txBody>
      </p:sp>
      <p:sp>
        <p:nvSpPr>
          <p:cNvPr id="6" name="TextBox 5">
            <a:extLst>
              <a:ext uri="{FF2B5EF4-FFF2-40B4-BE49-F238E27FC236}">
                <a16:creationId xmlns:a16="http://schemas.microsoft.com/office/drawing/2014/main" id="{2F6DBD2A-EF0D-199F-9422-2A9E7EAEA84A}"/>
              </a:ext>
            </a:extLst>
          </p:cNvPr>
          <p:cNvSpPr txBox="1"/>
          <p:nvPr/>
        </p:nvSpPr>
        <p:spPr>
          <a:xfrm>
            <a:off x="4057096" y="5752730"/>
            <a:ext cx="3701988" cy="369332"/>
          </a:xfrm>
          <a:prstGeom prst="rect">
            <a:avLst/>
          </a:prstGeom>
          <a:noFill/>
        </p:spPr>
        <p:txBody>
          <a:bodyPr wrap="square" rtlCol="0">
            <a:spAutoFit/>
          </a:bodyPr>
          <a:lstStyle/>
          <a:p>
            <a:r>
              <a:rPr lang="en-US" dirty="0"/>
              <a:t>Fig 20: </a:t>
            </a:r>
            <a:r>
              <a:rPr lang="en-US" dirty="0" err="1"/>
              <a:t>MobileNet</a:t>
            </a:r>
            <a:r>
              <a:rPr lang="en-US" dirty="0"/>
              <a:t>-SSD</a:t>
            </a:r>
            <a:r>
              <a:rPr lang="en-IN" dirty="0"/>
              <a:t> </a:t>
            </a:r>
            <a:r>
              <a:rPr lang="en-IN" i="0" dirty="0">
                <a:solidFill>
                  <a:srgbClr val="292929"/>
                </a:solidFill>
                <a:effectLst/>
                <a:latin typeface="sohne"/>
              </a:rPr>
              <a:t>Architecture</a:t>
            </a:r>
            <a:endParaRPr lang="en-IN" dirty="0"/>
          </a:p>
        </p:txBody>
      </p:sp>
    </p:spTree>
    <p:extLst>
      <p:ext uri="{BB962C8B-B14F-4D97-AF65-F5344CB8AC3E}">
        <p14:creationId xmlns:p14="http://schemas.microsoft.com/office/powerpoint/2010/main" val="29422873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FA9E2-0C84-7FEF-90B7-FB616D6FB3C3}"/>
              </a:ext>
            </a:extLst>
          </p:cNvPr>
          <p:cNvSpPr>
            <a:spLocks noGrp="1"/>
          </p:cNvSpPr>
          <p:nvPr>
            <p:ph type="title"/>
          </p:nvPr>
        </p:nvSpPr>
        <p:spPr/>
        <p:txBody>
          <a:bodyPr/>
          <a:lstStyle/>
          <a:p>
            <a:r>
              <a:rPr lang="en-US" dirty="0" err="1"/>
              <a:t>MobileNet</a:t>
            </a:r>
            <a:r>
              <a:rPr lang="en-US" dirty="0"/>
              <a:t>-SSD results</a:t>
            </a:r>
            <a:endParaRPr lang="en-IN" dirty="0"/>
          </a:p>
        </p:txBody>
      </p:sp>
      <p:pic>
        <p:nvPicPr>
          <p:cNvPr id="7" name="Content Placeholder 6">
            <a:extLst>
              <a:ext uri="{FF2B5EF4-FFF2-40B4-BE49-F238E27FC236}">
                <a16:creationId xmlns:a16="http://schemas.microsoft.com/office/drawing/2014/main" id="{AAEB0AE5-6EAC-905F-9F56-0CD58CDBB8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4263" y="1963814"/>
            <a:ext cx="6818312" cy="3802953"/>
          </a:xfrm>
        </p:spPr>
      </p:pic>
      <p:sp>
        <p:nvSpPr>
          <p:cNvPr id="4" name="Footer Placeholder 3">
            <a:extLst>
              <a:ext uri="{FF2B5EF4-FFF2-40B4-BE49-F238E27FC236}">
                <a16:creationId xmlns:a16="http://schemas.microsoft.com/office/drawing/2014/main" id="{B1E9807F-260C-70B3-E41D-683EBE0576A0}"/>
              </a:ext>
            </a:extLst>
          </p:cNvPr>
          <p:cNvSpPr>
            <a:spLocks noGrp="1"/>
          </p:cNvSpPr>
          <p:nvPr>
            <p:ph type="ftr" sz="quarter" idx="11"/>
          </p:nvPr>
        </p:nvSpPr>
        <p:spPr/>
        <p:txBody>
          <a:bodyPr/>
          <a:lstStyle/>
          <a:p>
            <a:r>
              <a:rPr lang="en-IN"/>
              <a:t>IIT BHUBANESWAR</a:t>
            </a:r>
          </a:p>
        </p:txBody>
      </p:sp>
      <p:sp>
        <p:nvSpPr>
          <p:cNvPr id="5" name="Slide Number Placeholder 4">
            <a:extLst>
              <a:ext uri="{FF2B5EF4-FFF2-40B4-BE49-F238E27FC236}">
                <a16:creationId xmlns:a16="http://schemas.microsoft.com/office/drawing/2014/main" id="{9E16D4E6-BAE2-6E4A-BCF2-035845DFB84A}"/>
              </a:ext>
            </a:extLst>
          </p:cNvPr>
          <p:cNvSpPr>
            <a:spLocks noGrp="1"/>
          </p:cNvSpPr>
          <p:nvPr>
            <p:ph type="sldNum" sz="quarter" idx="12"/>
          </p:nvPr>
        </p:nvSpPr>
        <p:spPr/>
        <p:txBody>
          <a:bodyPr/>
          <a:lstStyle/>
          <a:p>
            <a:fld id="{B1E11CC7-7BCE-4295-AB0E-3DA81A2CDFD1}" type="slidenum">
              <a:rPr lang="en-IN" smtClean="0"/>
              <a:t>34</a:t>
            </a:fld>
            <a:endParaRPr lang="en-IN"/>
          </a:p>
        </p:txBody>
      </p:sp>
      <p:sp>
        <p:nvSpPr>
          <p:cNvPr id="3" name="TextBox 2">
            <a:extLst>
              <a:ext uri="{FF2B5EF4-FFF2-40B4-BE49-F238E27FC236}">
                <a16:creationId xmlns:a16="http://schemas.microsoft.com/office/drawing/2014/main" id="{4775DBD3-2257-4037-8A7B-F47623B41093}"/>
              </a:ext>
            </a:extLst>
          </p:cNvPr>
          <p:cNvSpPr txBox="1"/>
          <p:nvPr/>
        </p:nvSpPr>
        <p:spPr>
          <a:xfrm>
            <a:off x="3686184" y="5901580"/>
            <a:ext cx="4232697" cy="923330"/>
          </a:xfrm>
          <a:prstGeom prst="rect">
            <a:avLst/>
          </a:prstGeom>
          <a:noFill/>
        </p:spPr>
        <p:txBody>
          <a:bodyPr wrap="square" rtlCol="0">
            <a:spAutoFit/>
          </a:bodyPr>
          <a:lstStyle/>
          <a:p>
            <a:r>
              <a:rPr lang="en-US" dirty="0"/>
              <a:t>Fig 21: </a:t>
            </a:r>
            <a:r>
              <a:rPr lang="en-US" dirty="0" err="1"/>
              <a:t>MobileNet</a:t>
            </a:r>
            <a:r>
              <a:rPr lang="en-US" dirty="0"/>
              <a:t>-SSD Model Predictions</a:t>
            </a:r>
            <a:endParaRPr lang="en-IN" dirty="0"/>
          </a:p>
          <a:p>
            <a:endParaRPr lang="en-IN" dirty="0"/>
          </a:p>
          <a:p>
            <a:endParaRPr lang="en-IN" dirty="0"/>
          </a:p>
        </p:txBody>
      </p:sp>
    </p:spTree>
    <p:extLst>
      <p:ext uri="{BB962C8B-B14F-4D97-AF65-F5344CB8AC3E}">
        <p14:creationId xmlns:p14="http://schemas.microsoft.com/office/powerpoint/2010/main" val="301006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3AC1B-4329-332B-E100-CDD159A495B9}"/>
              </a:ext>
            </a:extLst>
          </p:cNvPr>
          <p:cNvSpPr>
            <a:spLocks noGrp="1"/>
          </p:cNvSpPr>
          <p:nvPr>
            <p:ph type="title"/>
          </p:nvPr>
        </p:nvSpPr>
        <p:spPr/>
        <p:txBody>
          <a:bodyPr/>
          <a:lstStyle/>
          <a:p>
            <a:r>
              <a:rPr lang="en-US" dirty="0" err="1"/>
              <a:t>MobileNet</a:t>
            </a:r>
            <a:r>
              <a:rPr lang="en-US" dirty="0"/>
              <a:t>-SSD results</a:t>
            </a:r>
            <a:endParaRPr lang="en-IN" dirty="0"/>
          </a:p>
        </p:txBody>
      </p:sp>
      <p:sp>
        <p:nvSpPr>
          <p:cNvPr id="3" name="Footer Placeholder 2">
            <a:extLst>
              <a:ext uri="{FF2B5EF4-FFF2-40B4-BE49-F238E27FC236}">
                <a16:creationId xmlns:a16="http://schemas.microsoft.com/office/drawing/2014/main" id="{F66771FA-2A4A-BFDA-D6C0-24BC295177D0}"/>
              </a:ext>
            </a:extLst>
          </p:cNvPr>
          <p:cNvSpPr>
            <a:spLocks noGrp="1"/>
          </p:cNvSpPr>
          <p:nvPr>
            <p:ph type="ftr" sz="quarter" idx="11"/>
          </p:nvPr>
        </p:nvSpPr>
        <p:spPr/>
        <p:txBody>
          <a:bodyPr/>
          <a:lstStyle/>
          <a:p>
            <a:r>
              <a:rPr lang="en-IN"/>
              <a:t>IIT BHUBANESWAR</a:t>
            </a:r>
          </a:p>
        </p:txBody>
      </p:sp>
      <p:sp>
        <p:nvSpPr>
          <p:cNvPr id="4" name="Slide Number Placeholder 3">
            <a:extLst>
              <a:ext uri="{FF2B5EF4-FFF2-40B4-BE49-F238E27FC236}">
                <a16:creationId xmlns:a16="http://schemas.microsoft.com/office/drawing/2014/main" id="{C4BACA56-E993-25EB-DAED-B8FDC3AB660A}"/>
              </a:ext>
            </a:extLst>
          </p:cNvPr>
          <p:cNvSpPr>
            <a:spLocks noGrp="1"/>
          </p:cNvSpPr>
          <p:nvPr>
            <p:ph type="sldNum" sz="quarter" idx="12"/>
          </p:nvPr>
        </p:nvSpPr>
        <p:spPr/>
        <p:txBody>
          <a:bodyPr/>
          <a:lstStyle/>
          <a:p>
            <a:fld id="{B1E11CC7-7BCE-4295-AB0E-3DA81A2CDFD1}" type="slidenum">
              <a:rPr lang="en-IN" smtClean="0"/>
              <a:t>35</a:t>
            </a:fld>
            <a:endParaRPr lang="en-IN"/>
          </a:p>
        </p:txBody>
      </p:sp>
      <p:pic>
        <p:nvPicPr>
          <p:cNvPr id="6" name="Picture 5">
            <a:extLst>
              <a:ext uri="{FF2B5EF4-FFF2-40B4-BE49-F238E27FC236}">
                <a16:creationId xmlns:a16="http://schemas.microsoft.com/office/drawing/2014/main" id="{B8B820C2-DC7A-0BA2-7F4E-803ED10EC4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0963" y="1964787"/>
            <a:ext cx="3732172" cy="3628501"/>
          </a:xfrm>
          <a:prstGeom prst="rect">
            <a:avLst/>
          </a:prstGeom>
        </p:spPr>
      </p:pic>
      <p:pic>
        <p:nvPicPr>
          <p:cNvPr id="10" name="Picture 9">
            <a:extLst>
              <a:ext uri="{FF2B5EF4-FFF2-40B4-BE49-F238E27FC236}">
                <a16:creationId xmlns:a16="http://schemas.microsoft.com/office/drawing/2014/main" id="{3A2ABF65-159B-70DD-263C-85117C81FB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2483" y="1964786"/>
            <a:ext cx="3767362" cy="3628501"/>
          </a:xfrm>
          <a:prstGeom prst="rect">
            <a:avLst/>
          </a:prstGeom>
        </p:spPr>
      </p:pic>
      <p:sp>
        <p:nvSpPr>
          <p:cNvPr id="5" name="TextBox 4">
            <a:extLst>
              <a:ext uri="{FF2B5EF4-FFF2-40B4-BE49-F238E27FC236}">
                <a16:creationId xmlns:a16="http://schemas.microsoft.com/office/drawing/2014/main" id="{B4DDA08A-6E5B-A47F-A3ED-6BE8AC81E603}"/>
              </a:ext>
            </a:extLst>
          </p:cNvPr>
          <p:cNvSpPr txBox="1"/>
          <p:nvPr/>
        </p:nvSpPr>
        <p:spPr>
          <a:xfrm>
            <a:off x="1802504" y="5746453"/>
            <a:ext cx="3767362" cy="369332"/>
          </a:xfrm>
          <a:prstGeom prst="rect">
            <a:avLst/>
          </a:prstGeom>
          <a:noFill/>
        </p:spPr>
        <p:txBody>
          <a:bodyPr wrap="square" rtlCol="0">
            <a:spAutoFit/>
          </a:bodyPr>
          <a:lstStyle/>
          <a:p>
            <a:r>
              <a:rPr lang="en-US" dirty="0"/>
              <a:t>Fig 22: </a:t>
            </a:r>
            <a:r>
              <a:rPr lang="en-US" dirty="0" err="1"/>
              <a:t>MobileNet</a:t>
            </a:r>
            <a:r>
              <a:rPr lang="en-US" dirty="0"/>
              <a:t>-SSD </a:t>
            </a:r>
            <a:r>
              <a:rPr lang="en-US" dirty="0" err="1"/>
              <a:t>mAP</a:t>
            </a:r>
            <a:r>
              <a:rPr lang="en-US" dirty="0"/>
              <a:t>(28%-33%)</a:t>
            </a:r>
            <a:endParaRPr lang="en-IN" dirty="0"/>
          </a:p>
        </p:txBody>
      </p:sp>
      <p:sp>
        <p:nvSpPr>
          <p:cNvPr id="7" name="TextBox 6">
            <a:extLst>
              <a:ext uri="{FF2B5EF4-FFF2-40B4-BE49-F238E27FC236}">
                <a16:creationId xmlns:a16="http://schemas.microsoft.com/office/drawing/2014/main" id="{71FAC2AC-E2B1-0512-1AC6-0A6CB0BE7072}"/>
              </a:ext>
            </a:extLst>
          </p:cNvPr>
          <p:cNvSpPr txBox="1"/>
          <p:nvPr/>
        </p:nvSpPr>
        <p:spPr>
          <a:xfrm>
            <a:off x="6613866" y="5746453"/>
            <a:ext cx="4714043" cy="369332"/>
          </a:xfrm>
          <a:prstGeom prst="rect">
            <a:avLst/>
          </a:prstGeom>
          <a:noFill/>
        </p:spPr>
        <p:txBody>
          <a:bodyPr wrap="square" rtlCol="0">
            <a:spAutoFit/>
          </a:bodyPr>
          <a:lstStyle/>
          <a:p>
            <a:r>
              <a:rPr lang="en-US" dirty="0"/>
              <a:t>Fig 23: </a:t>
            </a:r>
            <a:r>
              <a:rPr lang="en-US" dirty="0" err="1"/>
              <a:t>MobileNet</a:t>
            </a:r>
            <a:r>
              <a:rPr lang="en-US" dirty="0"/>
              <a:t>-SSD Time per frame(0.14s)</a:t>
            </a:r>
            <a:endParaRPr lang="en-IN" dirty="0"/>
          </a:p>
        </p:txBody>
      </p:sp>
    </p:spTree>
    <p:extLst>
      <p:ext uri="{BB962C8B-B14F-4D97-AF65-F5344CB8AC3E}">
        <p14:creationId xmlns:p14="http://schemas.microsoft.com/office/powerpoint/2010/main" val="20905296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743E5-F697-3A94-2BA7-551C487B843A}"/>
              </a:ext>
            </a:extLst>
          </p:cNvPr>
          <p:cNvSpPr>
            <a:spLocks noGrp="1"/>
          </p:cNvSpPr>
          <p:nvPr>
            <p:ph type="title"/>
          </p:nvPr>
        </p:nvSpPr>
        <p:spPr/>
        <p:txBody>
          <a:bodyPr/>
          <a:lstStyle/>
          <a:p>
            <a:r>
              <a:rPr lang="en-US" dirty="0"/>
              <a:t>Model Evaluation</a:t>
            </a:r>
            <a:endParaRPr lang="en-IN" dirty="0"/>
          </a:p>
        </p:txBody>
      </p:sp>
      <p:sp>
        <p:nvSpPr>
          <p:cNvPr id="3" name="Content Placeholder 2">
            <a:extLst>
              <a:ext uri="{FF2B5EF4-FFF2-40B4-BE49-F238E27FC236}">
                <a16:creationId xmlns:a16="http://schemas.microsoft.com/office/drawing/2014/main" id="{A0669833-7529-B58B-740C-598E9FCBE38B}"/>
              </a:ext>
            </a:extLst>
          </p:cNvPr>
          <p:cNvSpPr>
            <a:spLocks noGrp="1"/>
          </p:cNvSpPr>
          <p:nvPr>
            <p:ph idx="1"/>
          </p:nvPr>
        </p:nvSpPr>
        <p:spPr>
          <a:xfrm>
            <a:off x="1257078" y="2086892"/>
            <a:ext cx="9804499" cy="4023360"/>
          </a:xfrm>
        </p:spPr>
        <p:txBody>
          <a:bodyPr/>
          <a:lstStyle/>
          <a:p>
            <a:pPr>
              <a:buFont typeface="Arial" panose="020B0604020202020204" pitchFamily="34" charset="0"/>
              <a:buChar char="•"/>
            </a:pPr>
            <a:r>
              <a:rPr lang="en-US" dirty="0"/>
              <a:t>Regarding the criteria that must be considered to distinguish between the two models, there are two such influential parameters which are: </a:t>
            </a:r>
          </a:p>
          <a:p>
            <a:pPr marL="0" indent="0">
              <a:buNone/>
            </a:pPr>
            <a:r>
              <a:rPr lang="en-US" b="1" dirty="0"/>
              <a:t>Metrics of evaluation: </a:t>
            </a:r>
          </a:p>
          <a:p>
            <a:pPr marL="0" indent="0">
              <a:buNone/>
            </a:pPr>
            <a:r>
              <a:rPr lang="en-US" dirty="0"/>
              <a:t>	1. </a:t>
            </a:r>
            <a:r>
              <a:rPr lang="en-US" b="1" dirty="0" err="1"/>
              <a:t>mAP</a:t>
            </a:r>
            <a:r>
              <a:rPr lang="en-US" b="1" dirty="0"/>
              <a:t>(Mean Average Precision): </a:t>
            </a:r>
            <a:r>
              <a:rPr lang="en-US" dirty="0"/>
              <a:t>Comparing the ground-truth bounding box to the 	detected box, the </a:t>
            </a:r>
            <a:r>
              <a:rPr lang="en-US" dirty="0" err="1"/>
              <a:t>mAP</a:t>
            </a:r>
            <a:r>
              <a:rPr lang="en-US" dirty="0"/>
              <a:t> yields a score. With a higher score, the model’s detections are 	more precise.</a:t>
            </a:r>
          </a:p>
          <a:p>
            <a:pPr marL="0" indent="0">
              <a:buNone/>
            </a:pPr>
            <a:r>
              <a:rPr lang="en-US" dirty="0"/>
              <a:t>	2. </a:t>
            </a:r>
            <a:r>
              <a:rPr lang="en-US" b="1" dirty="0"/>
              <a:t>Time-for-prediction(FPS): </a:t>
            </a:r>
            <a:r>
              <a:rPr lang="en-US" dirty="0"/>
              <a:t>It is the rate at which your object detection model 	processes the video and produces the desired result</a:t>
            </a:r>
            <a:endParaRPr lang="en-IN" dirty="0"/>
          </a:p>
        </p:txBody>
      </p:sp>
      <p:sp>
        <p:nvSpPr>
          <p:cNvPr id="4" name="Footer Placeholder 3">
            <a:extLst>
              <a:ext uri="{FF2B5EF4-FFF2-40B4-BE49-F238E27FC236}">
                <a16:creationId xmlns:a16="http://schemas.microsoft.com/office/drawing/2014/main" id="{66D77A21-4DB2-4EF0-508D-EADD7FA95288}"/>
              </a:ext>
            </a:extLst>
          </p:cNvPr>
          <p:cNvSpPr>
            <a:spLocks noGrp="1"/>
          </p:cNvSpPr>
          <p:nvPr>
            <p:ph type="ftr" sz="quarter" idx="11"/>
          </p:nvPr>
        </p:nvSpPr>
        <p:spPr/>
        <p:txBody>
          <a:bodyPr/>
          <a:lstStyle/>
          <a:p>
            <a:r>
              <a:rPr lang="en-IN"/>
              <a:t>IIT BHUBANESWAR</a:t>
            </a:r>
          </a:p>
        </p:txBody>
      </p:sp>
      <p:sp>
        <p:nvSpPr>
          <p:cNvPr id="5" name="Slide Number Placeholder 4">
            <a:extLst>
              <a:ext uri="{FF2B5EF4-FFF2-40B4-BE49-F238E27FC236}">
                <a16:creationId xmlns:a16="http://schemas.microsoft.com/office/drawing/2014/main" id="{42C819A7-98BD-4506-623E-4CDC8EA7884A}"/>
              </a:ext>
            </a:extLst>
          </p:cNvPr>
          <p:cNvSpPr>
            <a:spLocks noGrp="1"/>
          </p:cNvSpPr>
          <p:nvPr>
            <p:ph type="sldNum" sz="quarter" idx="12"/>
          </p:nvPr>
        </p:nvSpPr>
        <p:spPr/>
        <p:txBody>
          <a:bodyPr/>
          <a:lstStyle/>
          <a:p>
            <a:fld id="{B1E11CC7-7BCE-4295-AB0E-3DA81A2CDFD1}" type="slidenum">
              <a:rPr lang="en-IN" smtClean="0"/>
              <a:t>36</a:t>
            </a:fld>
            <a:endParaRPr lang="en-IN"/>
          </a:p>
        </p:txBody>
      </p:sp>
    </p:spTree>
    <p:extLst>
      <p:ext uri="{BB962C8B-B14F-4D97-AF65-F5344CB8AC3E}">
        <p14:creationId xmlns:p14="http://schemas.microsoft.com/office/powerpoint/2010/main" val="15782808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9B1A7-511C-6281-714D-F6AD221604E7}"/>
              </a:ext>
            </a:extLst>
          </p:cNvPr>
          <p:cNvSpPr>
            <a:spLocks noGrp="1"/>
          </p:cNvSpPr>
          <p:nvPr>
            <p:ph type="title"/>
          </p:nvPr>
        </p:nvSpPr>
        <p:spPr/>
        <p:txBody>
          <a:bodyPr/>
          <a:lstStyle/>
          <a:p>
            <a:r>
              <a:rPr lang="en-US" dirty="0"/>
              <a:t>Model Evaluation</a:t>
            </a:r>
            <a:endParaRPr lang="en-IN" dirty="0"/>
          </a:p>
        </p:txBody>
      </p:sp>
      <p:sp>
        <p:nvSpPr>
          <p:cNvPr id="3" name="Content Placeholder 2">
            <a:extLst>
              <a:ext uri="{FF2B5EF4-FFF2-40B4-BE49-F238E27FC236}">
                <a16:creationId xmlns:a16="http://schemas.microsoft.com/office/drawing/2014/main" id="{8068F8EC-66BE-541A-0AB3-AF96EC6EE082}"/>
              </a:ext>
            </a:extLst>
          </p:cNvPr>
          <p:cNvSpPr>
            <a:spLocks noGrp="1"/>
          </p:cNvSpPr>
          <p:nvPr>
            <p:ph idx="1"/>
          </p:nvPr>
        </p:nvSpPr>
        <p:spPr>
          <a:xfrm>
            <a:off x="1488818" y="2174208"/>
            <a:ext cx="9067652" cy="4023360"/>
          </a:xfrm>
        </p:spPr>
        <p:txBody>
          <a:bodyPr/>
          <a:lstStyle/>
          <a:p>
            <a:pPr>
              <a:buFont typeface="Arial" panose="020B0604020202020204" pitchFamily="34" charset="0"/>
              <a:buChar char="•"/>
            </a:pPr>
            <a:r>
              <a:rPr lang="en-US" b="1" dirty="0"/>
              <a:t>Yolo Results </a:t>
            </a:r>
            <a:r>
              <a:rPr lang="en-US" dirty="0"/>
              <a:t>:</a:t>
            </a:r>
          </a:p>
          <a:p>
            <a:pPr marL="0" indent="0">
              <a:buNone/>
            </a:pPr>
            <a:r>
              <a:rPr lang="en-US" dirty="0"/>
              <a:t>      	</a:t>
            </a:r>
            <a:r>
              <a:rPr lang="en-US" dirty="0" err="1"/>
              <a:t>mAP</a:t>
            </a:r>
            <a:r>
              <a:rPr lang="en-US" dirty="0"/>
              <a:t> of the model is in the range: 45% to 58% </a:t>
            </a:r>
          </a:p>
          <a:p>
            <a:pPr marL="0" indent="0">
              <a:buNone/>
            </a:pPr>
            <a:r>
              <a:rPr lang="en-US" dirty="0"/>
              <a:t>	Time per frame: max time : 0.56 sec </a:t>
            </a:r>
          </a:p>
          <a:p>
            <a:pPr marL="0" indent="0">
              <a:buNone/>
            </a:pPr>
            <a:r>
              <a:rPr lang="en-US" dirty="0"/>
              <a:t>		              min time : 0.42 sec </a:t>
            </a:r>
          </a:p>
          <a:p>
            <a:pPr>
              <a:buFont typeface="Arial" panose="020B0604020202020204" pitchFamily="34" charset="0"/>
              <a:buChar char="•"/>
            </a:pPr>
            <a:r>
              <a:rPr lang="en-US" b="1" dirty="0" err="1"/>
              <a:t>MobileNet</a:t>
            </a:r>
            <a:r>
              <a:rPr lang="en-US" b="1" dirty="0"/>
              <a:t>-SSD Results:</a:t>
            </a:r>
          </a:p>
          <a:p>
            <a:pPr marL="0" indent="0">
              <a:buNone/>
            </a:pPr>
            <a:r>
              <a:rPr lang="en-US" dirty="0"/>
              <a:t>	 </a:t>
            </a:r>
            <a:r>
              <a:rPr lang="en-US" dirty="0" err="1"/>
              <a:t>mAP</a:t>
            </a:r>
            <a:r>
              <a:rPr lang="en-US" dirty="0"/>
              <a:t> of the model is in the range: 28% to 33% </a:t>
            </a:r>
          </a:p>
          <a:p>
            <a:pPr marL="0" indent="0">
              <a:buNone/>
            </a:pPr>
            <a:r>
              <a:rPr lang="en-US" dirty="0"/>
              <a:t>	Time per frame: max time : 0.19 sec </a:t>
            </a:r>
          </a:p>
          <a:p>
            <a:pPr marL="0" indent="0">
              <a:buNone/>
            </a:pPr>
            <a:r>
              <a:rPr lang="en-US" dirty="0"/>
              <a:t>		              min time : 0.13 sec</a:t>
            </a:r>
            <a:endParaRPr lang="en-IN" dirty="0"/>
          </a:p>
        </p:txBody>
      </p:sp>
      <p:sp>
        <p:nvSpPr>
          <p:cNvPr id="4" name="Footer Placeholder 3">
            <a:extLst>
              <a:ext uri="{FF2B5EF4-FFF2-40B4-BE49-F238E27FC236}">
                <a16:creationId xmlns:a16="http://schemas.microsoft.com/office/drawing/2014/main" id="{9181E5CB-B82E-DF01-DED3-E087F87D9D21}"/>
              </a:ext>
            </a:extLst>
          </p:cNvPr>
          <p:cNvSpPr>
            <a:spLocks noGrp="1"/>
          </p:cNvSpPr>
          <p:nvPr>
            <p:ph type="ftr" sz="quarter" idx="11"/>
          </p:nvPr>
        </p:nvSpPr>
        <p:spPr/>
        <p:txBody>
          <a:bodyPr/>
          <a:lstStyle/>
          <a:p>
            <a:r>
              <a:rPr lang="en-IN"/>
              <a:t>IIT BHUBANESWAR</a:t>
            </a:r>
          </a:p>
        </p:txBody>
      </p:sp>
      <p:sp>
        <p:nvSpPr>
          <p:cNvPr id="5" name="Slide Number Placeholder 4">
            <a:extLst>
              <a:ext uri="{FF2B5EF4-FFF2-40B4-BE49-F238E27FC236}">
                <a16:creationId xmlns:a16="http://schemas.microsoft.com/office/drawing/2014/main" id="{B80E8C19-0802-4BBA-D0C0-B6C2888F5D6A}"/>
              </a:ext>
            </a:extLst>
          </p:cNvPr>
          <p:cNvSpPr>
            <a:spLocks noGrp="1"/>
          </p:cNvSpPr>
          <p:nvPr>
            <p:ph type="sldNum" sz="quarter" idx="12"/>
          </p:nvPr>
        </p:nvSpPr>
        <p:spPr/>
        <p:txBody>
          <a:bodyPr/>
          <a:lstStyle/>
          <a:p>
            <a:fld id="{B1E11CC7-7BCE-4295-AB0E-3DA81A2CDFD1}" type="slidenum">
              <a:rPr lang="en-IN" smtClean="0"/>
              <a:t>37</a:t>
            </a:fld>
            <a:endParaRPr lang="en-IN"/>
          </a:p>
        </p:txBody>
      </p:sp>
    </p:spTree>
    <p:extLst>
      <p:ext uri="{BB962C8B-B14F-4D97-AF65-F5344CB8AC3E}">
        <p14:creationId xmlns:p14="http://schemas.microsoft.com/office/powerpoint/2010/main" val="13979233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44078-764F-325D-997E-04F0B639C541}"/>
              </a:ext>
            </a:extLst>
          </p:cNvPr>
          <p:cNvSpPr>
            <a:spLocks noGrp="1"/>
          </p:cNvSpPr>
          <p:nvPr>
            <p:ph type="title"/>
          </p:nvPr>
        </p:nvSpPr>
        <p:spPr/>
        <p:txBody>
          <a:bodyPr/>
          <a:lstStyle/>
          <a:p>
            <a:r>
              <a:rPr lang="en-IN" dirty="0"/>
              <a:t>Flask Implementation</a:t>
            </a:r>
          </a:p>
        </p:txBody>
      </p:sp>
      <p:sp>
        <p:nvSpPr>
          <p:cNvPr id="3" name="Content Placeholder 2">
            <a:extLst>
              <a:ext uri="{FF2B5EF4-FFF2-40B4-BE49-F238E27FC236}">
                <a16:creationId xmlns:a16="http://schemas.microsoft.com/office/drawing/2014/main" id="{40C07205-240E-2AD1-CB41-F695F6E42BA5}"/>
              </a:ext>
            </a:extLst>
          </p:cNvPr>
          <p:cNvSpPr>
            <a:spLocks noGrp="1"/>
          </p:cNvSpPr>
          <p:nvPr>
            <p:ph idx="1"/>
          </p:nvPr>
        </p:nvSpPr>
        <p:spPr>
          <a:xfrm>
            <a:off x="1097280" y="1845734"/>
            <a:ext cx="9041019" cy="4023360"/>
          </a:xfrm>
        </p:spPr>
        <p:txBody>
          <a:bodyPr/>
          <a:lstStyle/>
          <a:p>
            <a:pPr>
              <a:buFont typeface="Arial" panose="020B0604020202020204" pitchFamily="34" charset="0"/>
              <a:buChar char="•"/>
            </a:pPr>
            <a:r>
              <a:rPr lang="en-US" dirty="0"/>
              <a:t>From the above results we can clearly see that the Yolo model is more accurate and speed is comparable with that of the </a:t>
            </a:r>
            <a:r>
              <a:rPr lang="en-US" dirty="0" err="1"/>
              <a:t>MobileNet</a:t>
            </a:r>
            <a:r>
              <a:rPr lang="en-US" dirty="0"/>
              <a:t>-SSD Model, therefore I used Yolo model weights for flask implementation.</a:t>
            </a:r>
          </a:p>
          <a:p>
            <a:pPr>
              <a:buFont typeface="Arial" panose="020B0604020202020204" pitchFamily="34" charset="0"/>
              <a:buChar char="•"/>
            </a:pPr>
            <a:r>
              <a:rPr lang="en-US" dirty="0"/>
              <a:t>I used the cv2.dnn library to download the darknet model and use that to make a prediction for our bounding boxes on the frame.</a:t>
            </a:r>
          </a:p>
          <a:p>
            <a:pPr>
              <a:buFont typeface="Arial" panose="020B0604020202020204" pitchFamily="34" charset="0"/>
              <a:buChar char="•"/>
            </a:pPr>
            <a:r>
              <a:rPr lang="en-US" dirty="0"/>
              <a:t>Each frame can be in 3 stages:</a:t>
            </a:r>
          </a:p>
          <a:p>
            <a:pPr marL="0" indent="0">
              <a:buNone/>
            </a:pPr>
            <a:r>
              <a:rPr lang="en-US" dirty="0"/>
              <a:t>	1)</a:t>
            </a:r>
            <a:r>
              <a:rPr lang="en-US" b="1" dirty="0"/>
              <a:t>Waiting</a:t>
            </a:r>
            <a:r>
              <a:rPr lang="en-US" dirty="0"/>
              <a:t>: when no object(person) is in the frame</a:t>
            </a:r>
          </a:p>
          <a:p>
            <a:pPr marL="0" indent="0">
              <a:buNone/>
            </a:pPr>
            <a:r>
              <a:rPr lang="en-US" dirty="0"/>
              <a:t>	2)</a:t>
            </a:r>
            <a:r>
              <a:rPr lang="en-US" b="1" dirty="0"/>
              <a:t>Detecting</a:t>
            </a:r>
            <a:r>
              <a:rPr lang="en-US" dirty="0"/>
              <a:t>: when a person enters the frame it starts detecting the person</a:t>
            </a:r>
          </a:p>
          <a:p>
            <a:pPr marL="0" indent="0">
              <a:buNone/>
            </a:pPr>
            <a:r>
              <a:rPr lang="en-US" dirty="0"/>
              <a:t>	3)</a:t>
            </a:r>
            <a:r>
              <a:rPr lang="en-US" b="1" dirty="0"/>
              <a:t>Tracking</a:t>
            </a:r>
            <a:r>
              <a:rPr lang="en-US" dirty="0"/>
              <a:t>: after detecting it keeps the tracking the person path and compute 	changes accordingly</a:t>
            </a:r>
            <a:endParaRPr lang="en-IN" dirty="0"/>
          </a:p>
        </p:txBody>
      </p:sp>
      <p:sp>
        <p:nvSpPr>
          <p:cNvPr id="4" name="Footer Placeholder 3">
            <a:extLst>
              <a:ext uri="{FF2B5EF4-FFF2-40B4-BE49-F238E27FC236}">
                <a16:creationId xmlns:a16="http://schemas.microsoft.com/office/drawing/2014/main" id="{11BF7F53-BB04-DD0A-9124-E84B50E6146B}"/>
              </a:ext>
            </a:extLst>
          </p:cNvPr>
          <p:cNvSpPr>
            <a:spLocks noGrp="1"/>
          </p:cNvSpPr>
          <p:nvPr>
            <p:ph type="ftr" sz="quarter" idx="11"/>
          </p:nvPr>
        </p:nvSpPr>
        <p:spPr/>
        <p:txBody>
          <a:bodyPr/>
          <a:lstStyle/>
          <a:p>
            <a:r>
              <a:rPr lang="en-IN"/>
              <a:t>IIT BHUBANESWAR</a:t>
            </a:r>
          </a:p>
        </p:txBody>
      </p:sp>
      <p:sp>
        <p:nvSpPr>
          <p:cNvPr id="5" name="Slide Number Placeholder 4">
            <a:extLst>
              <a:ext uri="{FF2B5EF4-FFF2-40B4-BE49-F238E27FC236}">
                <a16:creationId xmlns:a16="http://schemas.microsoft.com/office/drawing/2014/main" id="{0255CBEA-5B0F-0255-5D3F-1E9DB5C64A75}"/>
              </a:ext>
            </a:extLst>
          </p:cNvPr>
          <p:cNvSpPr>
            <a:spLocks noGrp="1"/>
          </p:cNvSpPr>
          <p:nvPr>
            <p:ph type="sldNum" sz="quarter" idx="12"/>
          </p:nvPr>
        </p:nvSpPr>
        <p:spPr/>
        <p:txBody>
          <a:bodyPr/>
          <a:lstStyle/>
          <a:p>
            <a:fld id="{B1E11CC7-7BCE-4295-AB0E-3DA81A2CDFD1}" type="slidenum">
              <a:rPr lang="en-IN" smtClean="0"/>
              <a:t>38</a:t>
            </a:fld>
            <a:endParaRPr lang="en-IN"/>
          </a:p>
        </p:txBody>
      </p:sp>
    </p:spTree>
    <p:extLst>
      <p:ext uri="{BB962C8B-B14F-4D97-AF65-F5344CB8AC3E}">
        <p14:creationId xmlns:p14="http://schemas.microsoft.com/office/powerpoint/2010/main" val="30378073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E8219-CF04-C436-3E98-670B9B03EF03}"/>
              </a:ext>
            </a:extLst>
          </p:cNvPr>
          <p:cNvSpPr>
            <a:spLocks noGrp="1"/>
          </p:cNvSpPr>
          <p:nvPr>
            <p:ph type="title"/>
          </p:nvPr>
        </p:nvSpPr>
        <p:spPr/>
        <p:txBody>
          <a:bodyPr/>
          <a:lstStyle/>
          <a:p>
            <a:r>
              <a:rPr lang="en-US" dirty="0"/>
              <a:t>Flask Implementation</a:t>
            </a:r>
            <a:endParaRPr lang="en-IN" dirty="0"/>
          </a:p>
        </p:txBody>
      </p:sp>
      <p:sp>
        <p:nvSpPr>
          <p:cNvPr id="3" name="Footer Placeholder 2">
            <a:extLst>
              <a:ext uri="{FF2B5EF4-FFF2-40B4-BE49-F238E27FC236}">
                <a16:creationId xmlns:a16="http://schemas.microsoft.com/office/drawing/2014/main" id="{CAC2162A-FB60-9665-4C98-E5790DA9326A}"/>
              </a:ext>
            </a:extLst>
          </p:cNvPr>
          <p:cNvSpPr>
            <a:spLocks noGrp="1"/>
          </p:cNvSpPr>
          <p:nvPr>
            <p:ph type="ftr" sz="quarter" idx="11"/>
          </p:nvPr>
        </p:nvSpPr>
        <p:spPr/>
        <p:txBody>
          <a:bodyPr/>
          <a:lstStyle/>
          <a:p>
            <a:r>
              <a:rPr lang="en-IN"/>
              <a:t>IIT BHUBANESWAR</a:t>
            </a:r>
          </a:p>
        </p:txBody>
      </p:sp>
      <p:sp>
        <p:nvSpPr>
          <p:cNvPr id="4" name="Slide Number Placeholder 3">
            <a:extLst>
              <a:ext uri="{FF2B5EF4-FFF2-40B4-BE49-F238E27FC236}">
                <a16:creationId xmlns:a16="http://schemas.microsoft.com/office/drawing/2014/main" id="{50367026-E906-0E01-FE07-60B737F35121}"/>
              </a:ext>
            </a:extLst>
          </p:cNvPr>
          <p:cNvSpPr>
            <a:spLocks noGrp="1"/>
          </p:cNvSpPr>
          <p:nvPr>
            <p:ph type="sldNum" sz="quarter" idx="12"/>
          </p:nvPr>
        </p:nvSpPr>
        <p:spPr/>
        <p:txBody>
          <a:bodyPr/>
          <a:lstStyle/>
          <a:p>
            <a:fld id="{B1E11CC7-7BCE-4295-AB0E-3DA81A2CDFD1}" type="slidenum">
              <a:rPr lang="en-IN" smtClean="0"/>
              <a:t>39</a:t>
            </a:fld>
            <a:endParaRPr lang="en-IN"/>
          </a:p>
        </p:txBody>
      </p:sp>
      <p:pic>
        <p:nvPicPr>
          <p:cNvPr id="6" name="Picture 5">
            <a:extLst>
              <a:ext uri="{FF2B5EF4-FFF2-40B4-BE49-F238E27FC236}">
                <a16:creationId xmlns:a16="http://schemas.microsoft.com/office/drawing/2014/main" id="{E2162402-BA17-4854-936B-D7C761E6E4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820" y="2016371"/>
            <a:ext cx="5318709" cy="2991774"/>
          </a:xfrm>
          <a:prstGeom prst="rect">
            <a:avLst/>
          </a:prstGeom>
        </p:spPr>
      </p:pic>
      <p:pic>
        <p:nvPicPr>
          <p:cNvPr id="8" name="Picture 7">
            <a:extLst>
              <a:ext uri="{FF2B5EF4-FFF2-40B4-BE49-F238E27FC236}">
                <a16:creationId xmlns:a16="http://schemas.microsoft.com/office/drawing/2014/main" id="{AD05AE3C-D4BC-FAA0-B201-F7EEC740E3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8404" y="2007493"/>
            <a:ext cx="5318710" cy="2991774"/>
          </a:xfrm>
          <a:prstGeom prst="rect">
            <a:avLst/>
          </a:prstGeom>
        </p:spPr>
      </p:pic>
      <p:sp>
        <p:nvSpPr>
          <p:cNvPr id="5" name="TextBox 4">
            <a:extLst>
              <a:ext uri="{FF2B5EF4-FFF2-40B4-BE49-F238E27FC236}">
                <a16:creationId xmlns:a16="http://schemas.microsoft.com/office/drawing/2014/main" id="{EF6FD9F2-1503-ACD6-2166-6001CA46712F}"/>
              </a:ext>
            </a:extLst>
          </p:cNvPr>
          <p:cNvSpPr txBox="1"/>
          <p:nvPr/>
        </p:nvSpPr>
        <p:spPr>
          <a:xfrm>
            <a:off x="887765" y="5214595"/>
            <a:ext cx="4651899" cy="923330"/>
          </a:xfrm>
          <a:prstGeom prst="rect">
            <a:avLst/>
          </a:prstGeom>
          <a:noFill/>
        </p:spPr>
        <p:txBody>
          <a:bodyPr wrap="square" rtlCol="0">
            <a:spAutoFit/>
          </a:bodyPr>
          <a:lstStyle/>
          <a:p>
            <a:r>
              <a:rPr lang="en-US" dirty="0"/>
              <a:t>Fig 24: Flask interface output giving the total count of people who got in/out before crossing the Line of Interest(LOI)</a:t>
            </a:r>
            <a:endParaRPr lang="en-IN" dirty="0"/>
          </a:p>
        </p:txBody>
      </p:sp>
      <p:sp>
        <p:nvSpPr>
          <p:cNvPr id="9" name="TextBox 8">
            <a:extLst>
              <a:ext uri="{FF2B5EF4-FFF2-40B4-BE49-F238E27FC236}">
                <a16:creationId xmlns:a16="http://schemas.microsoft.com/office/drawing/2014/main" id="{2B0BFAD5-20B1-C5A6-E0DB-709044B8A3B1}"/>
              </a:ext>
            </a:extLst>
          </p:cNvPr>
          <p:cNvSpPr txBox="1"/>
          <p:nvPr/>
        </p:nvSpPr>
        <p:spPr>
          <a:xfrm>
            <a:off x="6738147" y="5196839"/>
            <a:ext cx="4714043" cy="1200329"/>
          </a:xfrm>
          <a:prstGeom prst="rect">
            <a:avLst/>
          </a:prstGeom>
          <a:noFill/>
        </p:spPr>
        <p:txBody>
          <a:bodyPr wrap="square" rtlCol="0">
            <a:spAutoFit/>
          </a:bodyPr>
          <a:lstStyle/>
          <a:p>
            <a:r>
              <a:rPr lang="en-US" dirty="0"/>
              <a:t>Fig 25: Flask interface output giving the total count of people who got in/out after crossing the Line of Interest(LOI)</a:t>
            </a:r>
            <a:endParaRPr lang="en-IN" dirty="0"/>
          </a:p>
          <a:p>
            <a:endParaRPr lang="en-IN" dirty="0"/>
          </a:p>
        </p:txBody>
      </p:sp>
    </p:spTree>
    <p:extLst>
      <p:ext uri="{BB962C8B-B14F-4D97-AF65-F5344CB8AC3E}">
        <p14:creationId xmlns:p14="http://schemas.microsoft.com/office/powerpoint/2010/main" val="24046457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80CB0-508A-4A26-B6A0-3CBB4FC698B7}"/>
              </a:ext>
            </a:extLst>
          </p:cNvPr>
          <p:cNvSpPr>
            <a:spLocks noGrp="1"/>
          </p:cNvSpPr>
          <p:nvPr>
            <p:ph type="title"/>
          </p:nvPr>
        </p:nvSpPr>
        <p:spPr>
          <a:xfrm>
            <a:off x="1097280" y="259970"/>
            <a:ext cx="10058400" cy="1450757"/>
          </a:xfrm>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7BF4E033-3DD9-44E2-8F86-4AE9E16E7BF1}"/>
              </a:ext>
            </a:extLst>
          </p:cNvPr>
          <p:cNvSpPr>
            <a:spLocks noGrp="1"/>
          </p:cNvSpPr>
          <p:nvPr>
            <p:ph idx="1"/>
          </p:nvPr>
        </p:nvSpPr>
        <p:spPr>
          <a:xfrm>
            <a:off x="1450624" y="2261091"/>
            <a:ext cx="9105900" cy="3356581"/>
          </a:xfrm>
        </p:spPr>
        <p:txBody>
          <a:bodyPr vert="horz" lIns="0" tIns="45720" rIns="0" bIns="45720" rtlCol="0" anchor="t">
            <a:normAutofit/>
          </a:bodyPr>
          <a:lstStyle/>
          <a:p>
            <a:pPr>
              <a:buClrTx/>
              <a:buFont typeface="Arial" panose="020B0604020202020204" pitchFamily="34" charset="0"/>
              <a:buChar char="•"/>
            </a:pPr>
            <a:r>
              <a:rPr lang="en-US" dirty="0">
                <a:ea typeface="+mn-lt"/>
                <a:cs typeface="+mn-lt"/>
              </a:rPr>
              <a:t>A vision-based people counter is often used in video surveillance, urban planning,</a:t>
            </a:r>
            <a:br>
              <a:rPr lang="en-US" dirty="0">
                <a:ea typeface="+mn-lt"/>
                <a:cs typeface="+mn-lt"/>
              </a:rPr>
            </a:br>
            <a:r>
              <a:rPr lang="en-US" dirty="0">
                <a:ea typeface="+mn-lt"/>
                <a:cs typeface="+mn-lt"/>
              </a:rPr>
              <a:t>resource management, and consumer profiling applications to compute the number</a:t>
            </a:r>
            <a:br>
              <a:rPr lang="en-US" dirty="0">
                <a:ea typeface="+mn-lt"/>
                <a:cs typeface="+mn-lt"/>
              </a:rPr>
            </a:br>
            <a:r>
              <a:rPr lang="en-US" dirty="0">
                <a:ea typeface="+mn-lt"/>
                <a:cs typeface="+mn-lt"/>
              </a:rPr>
              <a:t>of people entering and exiting a specific region for a given image.</a:t>
            </a:r>
          </a:p>
          <a:p>
            <a:pPr>
              <a:buClrTx/>
              <a:buFont typeface="Arial" panose="020B0604020202020204" pitchFamily="34" charset="0"/>
              <a:buChar char="•"/>
            </a:pPr>
            <a:r>
              <a:rPr lang="en-US" dirty="0">
                <a:ea typeface="+mn-lt"/>
                <a:cs typeface="+mn-lt"/>
              </a:rPr>
              <a:t>In public venues where people gather and wait, such as bus stops, subway platforms, and waiting rooms, crowd control is critical. The demand for automatically counting individuals in surveillance settings with a significant population, such as train stations, shopping malls, and tourist attractions, is increasing in the intelligent surveillance industry.</a:t>
            </a:r>
            <a:endParaRPr lang="en-IN">
              <a:solidFill>
                <a:schemeClr val="tx1"/>
              </a:solidFill>
              <a:cs typeface="Calibri"/>
            </a:endParaRPr>
          </a:p>
        </p:txBody>
      </p:sp>
      <p:sp>
        <p:nvSpPr>
          <p:cNvPr id="4" name="Slide Number Placeholder 3">
            <a:extLst>
              <a:ext uri="{FF2B5EF4-FFF2-40B4-BE49-F238E27FC236}">
                <a16:creationId xmlns:a16="http://schemas.microsoft.com/office/drawing/2014/main" id="{5ED87728-6E20-4DC4-AD55-AC6A2F9343AD}"/>
              </a:ext>
            </a:extLst>
          </p:cNvPr>
          <p:cNvSpPr>
            <a:spLocks noGrp="1"/>
          </p:cNvSpPr>
          <p:nvPr>
            <p:ph type="sldNum" sz="quarter" idx="12"/>
          </p:nvPr>
        </p:nvSpPr>
        <p:spPr/>
        <p:txBody>
          <a:bodyPr/>
          <a:lstStyle/>
          <a:p>
            <a:fld id="{B1E11CC7-7BCE-4295-AB0E-3DA81A2CDFD1}" type="slidenum">
              <a:rPr lang="en-IN" smtClean="0"/>
              <a:t>4</a:t>
            </a:fld>
            <a:endParaRPr lang="en-IN"/>
          </a:p>
        </p:txBody>
      </p:sp>
      <p:sp>
        <p:nvSpPr>
          <p:cNvPr id="5" name="Footer Placeholder 4">
            <a:extLst>
              <a:ext uri="{FF2B5EF4-FFF2-40B4-BE49-F238E27FC236}">
                <a16:creationId xmlns:a16="http://schemas.microsoft.com/office/drawing/2014/main" id="{E0E93B1D-98BB-4E50-8E2D-0EFB6ABC5F3A}"/>
              </a:ext>
            </a:extLst>
          </p:cNvPr>
          <p:cNvSpPr>
            <a:spLocks noGrp="1"/>
          </p:cNvSpPr>
          <p:nvPr>
            <p:ph type="ftr" sz="quarter" idx="11"/>
          </p:nvPr>
        </p:nvSpPr>
        <p:spPr/>
        <p:txBody>
          <a:bodyPr/>
          <a:lstStyle/>
          <a:p>
            <a:r>
              <a:rPr lang="en-IN"/>
              <a:t>IIT BHUBANESWAR</a:t>
            </a:r>
          </a:p>
        </p:txBody>
      </p:sp>
      <p:sp>
        <p:nvSpPr>
          <p:cNvPr id="6" name="TextBox 5">
            <a:extLst>
              <a:ext uri="{FF2B5EF4-FFF2-40B4-BE49-F238E27FC236}">
                <a16:creationId xmlns:a16="http://schemas.microsoft.com/office/drawing/2014/main" id="{A0C89989-AACF-44A8-918A-9621B7CD8049}"/>
              </a:ext>
            </a:extLst>
          </p:cNvPr>
          <p:cNvSpPr txBox="1"/>
          <p:nvPr/>
        </p:nvSpPr>
        <p:spPr>
          <a:xfrm>
            <a:off x="435006" y="6519236"/>
            <a:ext cx="3045041" cy="246221"/>
          </a:xfrm>
          <a:prstGeom prst="rect">
            <a:avLst/>
          </a:prstGeom>
          <a:noFill/>
        </p:spPr>
        <p:txBody>
          <a:bodyPr wrap="square" rtlCol="0">
            <a:spAutoFit/>
          </a:bodyPr>
          <a:lstStyle/>
          <a:p>
            <a:r>
              <a:rPr lang="en-US" sz="1000" b="1" dirty="0">
                <a:solidFill>
                  <a:schemeClr val="bg1"/>
                </a:solidFill>
              </a:rPr>
              <a:t>SCHOOL OF ELECTRICAL SCIENCES</a:t>
            </a:r>
            <a:endParaRPr lang="en-IN" sz="1000" b="1" dirty="0">
              <a:solidFill>
                <a:schemeClr val="bg1"/>
              </a:solidFill>
            </a:endParaRPr>
          </a:p>
        </p:txBody>
      </p:sp>
    </p:spTree>
    <p:extLst>
      <p:ext uri="{BB962C8B-B14F-4D97-AF65-F5344CB8AC3E}">
        <p14:creationId xmlns:p14="http://schemas.microsoft.com/office/powerpoint/2010/main" val="33540647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5C283-FC1B-4BFD-B5FF-AE10D2654569}"/>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467774FC-5A52-4581-A63F-FB45DF613796}"/>
              </a:ext>
            </a:extLst>
          </p:cNvPr>
          <p:cNvSpPr>
            <a:spLocks noGrp="1"/>
          </p:cNvSpPr>
          <p:nvPr>
            <p:ph idx="1"/>
          </p:nvPr>
        </p:nvSpPr>
        <p:spPr>
          <a:xfrm>
            <a:off x="1160046" y="2214099"/>
            <a:ext cx="10292148" cy="4023360"/>
          </a:xfrm>
        </p:spPr>
        <p:txBody>
          <a:bodyPr vert="horz" lIns="0" tIns="45720" rIns="0" bIns="45720" rtlCol="0" anchor="t">
            <a:normAutofit/>
          </a:bodyPr>
          <a:lstStyle/>
          <a:p>
            <a:pPr>
              <a:buFont typeface="Arial" panose="020F0502020204030204" pitchFamily="34" charset="0"/>
              <a:buChar char="•"/>
              <a:tabLst>
                <a:tab pos="922020" algn="l"/>
              </a:tabLst>
            </a:pPr>
            <a:r>
              <a:rPr lang="en-US" sz="1600" dirty="0"/>
              <a:t>Out of the three architectures implemented (classification model, Yolo, and </a:t>
            </a:r>
            <a:r>
              <a:rPr lang="en-US" sz="1600" dirty="0" err="1"/>
              <a:t>MobileNet</a:t>
            </a:r>
            <a:r>
              <a:rPr lang="en-US" sz="1600" dirty="0"/>
              <a:t>-SSD), Yolo was the most promising. Initially, the problem of people counting was converted to that of event classification where all the possible events are categorized into eight events. This model is tested on overhead data set and this model attained a 92.14% validation accuracy. In our project Considering the advantages of object detection over classification models, we deployed various object detection models like Yolo and </a:t>
            </a:r>
            <a:r>
              <a:rPr lang="en-US" sz="1600" dirty="0" err="1"/>
              <a:t>MobileNet</a:t>
            </a:r>
            <a:r>
              <a:rPr lang="en-US" sz="1600" dirty="0"/>
              <a:t>-SSD.</a:t>
            </a:r>
          </a:p>
          <a:p>
            <a:pPr>
              <a:buFont typeface="Arial" panose="020F0502020204030204" pitchFamily="34" charset="0"/>
              <a:buChar char="•"/>
              <a:tabLst>
                <a:tab pos="922020" algn="l"/>
              </a:tabLst>
            </a:pPr>
            <a:r>
              <a:rPr lang="en-US" sz="1600" dirty="0"/>
              <a:t>These object detection models were trained on The Town-Centre dataset which consists of 7000 images along with their ground truths values. In order to obtain a robust model I had 3090 images for training and by using the available data I made the Augmented data. upon training Yolo model has attained a </a:t>
            </a:r>
            <a:r>
              <a:rPr lang="en-US" sz="1600" dirty="0" err="1"/>
              <a:t>mAp</a:t>
            </a:r>
            <a:r>
              <a:rPr lang="en-US" sz="1600" dirty="0"/>
              <a:t>(45%-55%) and it took on average 0.48s for processing one frame whereas the </a:t>
            </a:r>
            <a:r>
              <a:rPr lang="en-US" sz="1600" dirty="0" err="1"/>
              <a:t>MobileNet</a:t>
            </a:r>
            <a:r>
              <a:rPr lang="en-US" sz="1600" dirty="0"/>
              <a:t>-SSD model has attained an </a:t>
            </a:r>
            <a:r>
              <a:rPr lang="en-US" sz="1600" dirty="0" err="1"/>
              <a:t>mAP</a:t>
            </a:r>
            <a:r>
              <a:rPr lang="en-US" sz="1600" dirty="0"/>
              <a:t>(28%-33%) and 0.16s for processing one frame. Considering the importance of accuracy in our project I used obtained Yolo model weights for flask implementation which outputs the number of people got in/out of a particular building/entrance. </a:t>
            </a:r>
            <a:endParaRPr lang="en-IN" sz="1800" dirty="0">
              <a:cs typeface="Times New Roman"/>
            </a:endParaRPr>
          </a:p>
        </p:txBody>
      </p:sp>
      <p:sp>
        <p:nvSpPr>
          <p:cNvPr id="4" name="Slide Number Placeholder 3">
            <a:extLst>
              <a:ext uri="{FF2B5EF4-FFF2-40B4-BE49-F238E27FC236}">
                <a16:creationId xmlns:a16="http://schemas.microsoft.com/office/drawing/2014/main" id="{E883B0A6-22AF-425C-A8C8-017E2418D63C}"/>
              </a:ext>
            </a:extLst>
          </p:cNvPr>
          <p:cNvSpPr>
            <a:spLocks noGrp="1"/>
          </p:cNvSpPr>
          <p:nvPr>
            <p:ph type="sldNum" sz="quarter" idx="12"/>
          </p:nvPr>
        </p:nvSpPr>
        <p:spPr/>
        <p:txBody>
          <a:bodyPr/>
          <a:lstStyle/>
          <a:p>
            <a:fld id="{B1E11CC7-7BCE-4295-AB0E-3DA81A2CDFD1}" type="slidenum">
              <a:rPr lang="en-IN" smtClean="0"/>
              <a:t>40</a:t>
            </a:fld>
            <a:endParaRPr lang="en-IN"/>
          </a:p>
        </p:txBody>
      </p:sp>
      <p:sp>
        <p:nvSpPr>
          <p:cNvPr id="5" name="Footer Placeholder 4">
            <a:extLst>
              <a:ext uri="{FF2B5EF4-FFF2-40B4-BE49-F238E27FC236}">
                <a16:creationId xmlns:a16="http://schemas.microsoft.com/office/drawing/2014/main" id="{F1199854-A0AC-40F2-82EB-5DC7D004A997}"/>
              </a:ext>
            </a:extLst>
          </p:cNvPr>
          <p:cNvSpPr>
            <a:spLocks noGrp="1"/>
          </p:cNvSpPr>
          <p:nvPr>
            <p:ph type="ftr" sz="quarter" idx="11"/>
          </p:nvPr>
        </p:nvSpPr>
        <p:spPr/>
        <p:txBody>
          <a:bodyPr/>
          <a:lstStyle/>
          <a:p>
            <a:r>
              <a:rPr lang="en-IN"/>
              <a:t>IIT BHUBANESWAR</a:t>
            </a:r>
          </a:p>
        </p:txBody>
      </p:sp>
      <p:sp>
        <p:nvSpPr>
          <p:cNvPr id="6" name="TextBox 5">
            <a:extLst>
              <a:ext uri="{FF2B5EF4-FFF2-40B4-BE49-F238E27FC236}">
                <a16:creationId xmlns:a16="http://schemas.microsoft.com/office/drawing/2014/main" id="{CC52678E-5C40-4517-8269-BBA52369FC5E}"/>
              </a:ext>
            </a:extLst>
          </p:cNvPr>
          <p:cNvSpPr txBox="1"/>
          <p:nvPr/>
        </p:nvSpPr>
        <p:spPr>
          <a:xfrm>
            <a:off x="435006" y="6519236"/>
            <a:ext cx="3045041" cy="246221"/>
          </a:xfrm>
          <a:prstGeom prst="rect">
            <a:avLst/>
          </a:prstGeom>
          <a:noFill/>
        </p:spPr>
        <p:txBody>
          <a:bodyPr wrap="square" rtlCol="0">
            <a:spAutoFit/>
          </a:bodyPr>
          <a:lstStyle/>
          <a:p>
            <a:r>
              <a:rPr lang="en-US" sz="1000" b="1" dirty="0">
                <a:solidFill>
                  <a:schemeClr val="bg1"/>
                </a:solidFill>
              </a:rPr>
              <a:t>SCHOOL OF ELECTRICAL SCIENCES</a:t>
            </a:r>
            <a:endParaRPr lang="en-IN" sz="1000" b="1" dirty="0">
              <a:solidFill>
                <a:schemeClr val="bg1"/>
              </a:solidFill>
            </a:endParaRPr>
          </a:p>
        </p:txBody>
      </p:sp>
    </p:spTree>
    <p:extLst>
      <p:ext uri="{BB962C8B-B14F-4D97-AF65-F5344CB8AC3E}">
        <p14:creationId xmlns:p14="http://schemas.microsoft.com/office/powerpoint/2010/main" val="4962811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E4474-4F48-38D0-090F-CC14EDC09FAD}"/>
              </a:ext>
            </a:extLst>
          </p:cNvPr>
          <p:cNvSpPr>
            <a:spLocks noGrp="1"/>
          </p:cNvSpPr>
          <p:nvPr>
            <p:ph type="title"/>
          </p:nvPr>
        </p:nvSpPr>
        <p:spPr/>
        <p:txBody>
          <a:bodyPr/>
          <a:lstStyle/>
          <a:p>
            <a:r>
              <a:rPr lang="en-US" dirty="0"/>
              <a:t>Future Work</a:t>
            </a:r>
            <a:endParaRPr lang="en-IN" dirty="0"/>
          </a:p>
        </p:txBody>
      </p:sp>
      <p:sp>
        <p:nvSpPr>
          <p:cNvPr id="3" name="Content Placeholder 2">
            <a:extLst>
              <a:ext uri="{FF2B5EF4-FFF2-40B4-BE49-F238E27FC236}">
                <a16:creationId xmlns:a16="http://schemas.microsoft.com/office/drawing/2014/main" id="{D66806D7-4A8D-5B5B-0510-1AE24FC3BC58}"/>
              </a:ext>
            </a:extLst>
          </p:cNvPr>
          <p:cNvSpPr>
            <a:spLocks noGrp="1"/>
          </p:cNvSpPr>
          <p:nvPr>
            <p:ph idx="1"/>
          </p:nvPr>
        </p:nvSpPr>
        <p:spPr>
          <a:xfrm>
            <a:off x="1168302" y="2066473"/>
            <a:ext cx="9183062" cy="4023360"/>
          </a:xfrm>
        </p:spPr>
        <p:txBody>
          <a:bodyPr/>
          <a:lstStyle/>
          <a:p>
            <a:pPr>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Project can be further extended to various applications like covid protocols management, and security applications and can be mainly used for business applications including retail analytics, queue management, and utilization applications. </a:t>
            </a:r>
          </a:p>
          <a:p>
            <a:pPr>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We can also improve the system performance by deploying various upcoming object detection models.</a:t>
            </a: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IN" dirty="0"/>
          </a:p>
        </p:txBody>
      </p:sp>
      <p:sp>
        <p:nvSpPr>
          <p:cNvPr id="4" name="Footer Placeholder 3">
            <a:extLst>
              <a:ext uri="{FF2B5EF4-FFF2-40B4-BE49-F238E27FC236}">
                <a16:creationId xmlns:a16="http://schemas.microsoft.com/office/drawing/2014/main" id="{D731492E-3B8D-2B0E-5865-09ADCAFEB9B4}"/>
              </a:ext>
            </a:extLst>
          </p:cNvPr>
          <p:cNvSpPr>
            <a:spLocks noGrp="1"/>
          </p:cNvSpPr>
          <p:nvPr>
            <p:ph type="ftr" sz="quarter" idx="11"/>
          </p:nvPr>
        </p:nvSpPr>
        <p:spPr/>
        <p:txBody>
          <a:bodyPr/>
          <a:lstStyle/>
          <a:p>
            <a:r>
              <a:rPr lang="en-IN"/>
              <a:t>IIT BHUBANESWAR</a:t>
            </a:r>
          </a:p>
        </p:txBody>
      </p:sp>
      <p:sp>
        <p:nvSpPr>
          <p:cNvPr id="5" name="Slide Number Placeholder 4">
            <a:extLst>
              <a:ext uri="{FF2B5EF4-FFF2-40B4-BE49-F238E27FC236}">
                <a16:creationId xmlns:a16="http://schemas.microsoft.com/office/drawing/2014/main" id="{AEF15859-AE7B-CF40-EA3B-72056BDC173D}"/>
              </a:ext>
            </a:extLst>
          </p:cNvPr>
          <p:cNvSpPr>
            <a:spLocks noGrp="1"/>
          </p:cNvSpPr>
          <p:nvPr>
            <p:ph type="sldNum" sz="quarter" idx="12"/>
          </p:nvPr>
        </p:nvSpPr>
        <p:spPr/>
        <p:txBody>
          <a:bodyPr/>
          <a:lstStyle/>
          <a:p>
            <a:fld id="{B1E11CC7-7BCE-4295-AB0E-3DA81A2CDFD1}" type="slidenum">
              <a:rPr lang="en-IN" smtClean="0"/>
              <a:t>41</a:t>
            </a:fld>
            <a:endParaRPr lang="en-IN"/>
          </a:p>
        </p:txBody>
      </p:sp>
    </p:spTree>
    <p:extLst>
      <p:ext uri="{BB962C8B-B14F-4D97-AF65-F5344CB8AC3E}">
        <p14:creationId xmlns:p14="http://schemas.microsoft.com/office/powerpoint/2010/main" val="19889144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50B88-FAD2-49B8-BCAC-C51D43B8581F}"/>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9CE632B6-25C8-49BD-B3C1-7E23CD583275}"/>
              </a:ext>
            </a:extLst>
          </p:cNvPr>
          <p:cNvSpPr>
            <a:spLocks noGrp="1"/>
          </p:cNvSpPr>
          <p:nvPr>
            <p:ph idx="1"/>
          </p:nvPr>
        </p:nvSpPr>
        <p:spPr>
          <a:xfrm>
            <a:off x="1097280" y="1845733"/>
            <a:ext cx="10354914" cy="4253225"/>
          </a:xfrm>
        </p:spPr>
        <p:txBody>
          <a:bodyPr vert="horz" lIns="0" tIns="45720" rIns="0" bIns="45720" rtlCol="0" anchor="t">
            <a:normAutofit/>
          </a:bodyPr>
          <a:lstStyle/>
          <a:p>
            <a:pPr>
              <a:lnSpc>
                <a:spcPct val="107000"/>
              </a:lnSpc>
              <a:spcAft>
                <a:spcPts val="800"/>
              </a:spcAft>
              <a:tabLst>
                <a:tab pos="922020" algn="l"/>
              </a:tabLst>
            </a:pPr>
            <a:r>
              <a:rPr lang="en-IN" sz="1800" dirty="0">
                <a:solidFill>
                  <a:srgbClr val="000000"/>
                </a:solidFill>
                <a:effectLst/>
                <a:latin typeface="Times New Roman"/>
                <a:ea typeface="Calibri" panose="020F0502020204030204" pitchFamily="34" charset="0"/>
                <a:cs typeface="Times New Roman"/>
              </a:rPr>
              <a:t>[1] </a:t>
            </a:r>
            <a:r>
              <a:rPr lang="en-IN" sz="1800" dirty="0">
                <a:ea typeface="+mn-lt"/>
                <a:cs typeface="+mn-lt"/>
              </a:rPr>
              <a:t>Cho</a:t>
            </a:r>
            <a:r>
              <a:rPr lang="en-IN" sz="1800" dirty="0">
                <a:effectLst/>
                <a:ea typeface="+mn-lt"/>
                <a:cs typeface="+mn-lt"/>
              </a:rPr>
              <a:t>, </a:t>
            </a:r>
            <a:r>
              <a:rPr lang="en-IN" sz="1800" dirty="0">
                <a:ea typeface="+mn-lt"/>
                <a:cs typeface="+mn-lt"/>
              </a:rPr>
              <a:t>Sung In. </a:t>
            </a:r>
            <a:r>
              <a:rPr lang="en-IN" sz="1800" dirty="0">
                <a:effectLst/>
                <a:ea typeface="+mn-lt"/>
                <a:cs typeface="+mn-lt"/>
              </a:rPr>
              <a:t>"</a:t>
            </a:r>
            <a:r>
              <a:rPr lang="en-IN" sz="1800" dirty="0">
                <a:ea typeface="+mn-lt"/>
                <a:cs typeface="+mn-lt"/>
              </a:rPr>
              <a:t>Vision-based people counter using CNN-based event classification." </a:t>
            </a:r>
            <a:r>
              <a:rPr lang="en-IN" sz="1800" i="1" dirty="0">
                <a:ea typeface="+mn-lt"/>
                <a:cs typeface="+mn-lt"/>
              </a:rPr>
              <a:t>IEEE Transactions on Instrumentation and Measurement</a:t>
            </a:r>
            <a:r>
              <a:rPr lang="en-IN" sz="1800" dirty="0">
                <a:ea typeface="+mn-lt"/>
                <a:cs typeface="+mn-lt"/>
              </a:rPr>
              <a:t> 69</a:t>
            </a:r>
            <a:r>
              <a:rPr lang="en-IN" sz="1800" dirty="0">
                <a:effectLst/>
                <a:ea typeface="+mn-lt"/>
                <a:cs typeface="+mn-lt"/>
              </a:rPr>
              <a:t>,</a:t>
            </a:r>
            <a:r>
              <a:rPr lang="en-IN" sz="1800" dirty="0">
                <a:ea typeface="+mn-lt"/>
                <a:cs typeface="+mn-lt"/>
              </a:rPr>
              <a:t> no</a:t>
            </a:r>
            <a:r>
              <a:rPr lang="en-IN" sz="1800" dirty="0">
                <a:effectLst/>
                <a:ea typeface="+mn-lt"/>
                <a:cs typeface="+mn-lt"/>
              </a:rPr>
              <a:t>.</a:t>
            </a:r>
            <a:r>
              <a:rPr lang="en-IN" sz="1800" dirty="0">
                <a:ea typeface="+mn-lt"/>
                <a:cs typeface="+mn-lt"/>
              </a:rPr>
              <a:t> 8 (</a:t>
            </a:r>
            <a:r>
              <a:rPr lang="en-IN" sz="1800" dirty="0">
                <a:effectLst/>
                <a:ea typeface="+mn-lt"/>
                <a:cs typeface="+mn-lt"/>
              </a:rPr>
              <a:t>2019</a:t>
            </a:r>
            <a:r>
              <a:rPr lang="en-IN" sz="1800" dirty="0">
                <a:ea typeface="+mn-lt"/>
                <a:cs typeface="+mn-lt"/>
              </a:rPr>
              <a:t>): 5308-5315</a:t>
            </a:r>
            <a:r>
              <a:rPr lang="en-IN" sz="1800" dirty="0">
                <a:effectLst/>
                <a:ea typeface="+mn-lt"/>
                <a:cs typeface="+mn-lt"/>
              </a:rPr>
              <a:t>.</a:t>
            </a:r>
          </a:p>
          <a:p>
            <a:pPr>
              <a:lnSpc>
                <a:spcPct val="107000"/>
              </a:lnSpc>
              <a:spcAft>
                <a:spcPts val="800"/>
              </a:spcAft>
              <a:tabLst>
                <a:tab pos="922020" algn="l"/>
              </a:tabLst>
            </a:pPr>
            <a:r>
              <a:rPr lang="en-IN" sz="1800" dirty="0">
                <a:ea typeface="+mn-lt"/>
                <a:cs typeface="+mn-lt"/>
              </a:rPr>
              <a:t>[2]J. Redmon, S. </a:t>
            </a:r>
            <a:r>
              <a:rPr lang="en-IN" sz="1800" dirty="0" err="1">
                <a:ea typeface="+mn-lt"/>
                <a:cs typeface="+mn-lt"/>
              </a:rPr>
              <a:t>Divvala</a:t>
            </a:r>
            <a:r>
              <a:rPr lang="en-IN" sz="1800" dirty="0">
                <a:ea typeface="+mn-lt"/>
                <a:cs typeface="+mn-lt"/>
              </a:rPr>
              <a:t>, R. </a:t>
            </a:r>
            <a:r>
              <a:rPr lang="en-IN" sz="1800" dirty="0" err="1">
                <a:ea typeface="+mn-lt"/>
                <a:cs typeface="+mn-lt"/>
              </a:rPr>
              <a:t>Girshick</a:t>
            </a:r>
            <a:r>
              <a:rPr lang="en-IN" sz="1800" dirty="0">
                <a:ea typeface="+mn-lt"/>
                <a:cs typeface="+mn-lt"/>
              </a:rPr>
              <a:t>, and A. Farhadi, "You Only Look Once: Unified, Real-Time Object Detection," </a:t>
            </a:r>
            <a:r>
              <a:rPr lang="en-IN" sz="1800" i="1" dirty="0">
                <a:ea typeface="+mn-lt"/>
                <a:cs typeface="+mn-lt"/>
              </a:rPr>
              <a:t>2016 IEEE Conference on Computer Vision and Pattern Recognition (CVPR)</a:t>
            </a:r>
            <a:r>
              <a:rPr lang="en-IN" sz="1800" dirty="0">
                <a:ea typeface="+mn-lt"/>
                <a:cs typeface="+mn-lt"/>
              </a:rPr>
              <a:t>, 2016, pp. 779-788.</a:t>
            </a:r>
          </a:p>
          <a:p>
            <a:pPr>
              <a:lnSpc>
                <a:spcPct val="107000"/>
              </a:lnSpc>
              <a:spcAft>
                <a:spcPts val="800"/>
              </a:spcAft>
              <a:tabLst>
                <a:tab pos="922020" algn="l"/>
              </a:tabLst>
            </a:pPr>
            <a:r>
              <a:rPr lang="en-IN" sz="1800" dirty="0">
                <a:solidFill>
                  <a:srgbClr val="000000"/>
                </a:solidFill>
                <a:latin typeface="Times New Roman"/>
                <a:ea typeface="Calibri" panose="020F0502020204030204" pitchFamily="34" charset="0"/>
                <a:cs typeface="Times New Roman"/>
              </a:rPr>
              <a:t>[3]</a:t>
            </a:r>
            <a:r>
              <a:rPr lang="en-IN" sz="1800" dirty="0">
                <a:solidFill>
                  <a:srgbClr val="222222"/>
                </a:solidFill>
                <a:effectLst/>
                <a:latin typeface="Times New Roman"/>
                <a:ea typeface="Calibri" panose="020F0502020204030204" pitchFamily="34" charset="0"/>
                <a:cs typeface="Times New Roman"/>
              </a:rPr>
              <a:t> </a:t>
            </a:r>
            <a:r>
              <a:rPr lang="en-IN" sz="1800" dirty="0">
                <a:ea typeface="+mn-lt"/>
                <a:cs typeface="+mn-lt"/>
              </a:rPr>
              <a:t>Ren, </a:t>
            </a:r>
            <a:r>
              <a:rPr lang="en-IN" sz="1800" dirty="0" err="1">
                <a:ea typeface="+mn-lt"/>
                <a:cs typeface="+mn-lt"/>
              </a:rPr>
              <a:t>Peiming</a:t>
            </a:r>
            <a:r>
              <a:rPr lang="en-IN" sz="1800" dirty="0">
                <a:effectLst/>
                <a:ea typeface="+mn-lt"/>
                <a:cs typeface="+mn-lt"/>
              </a:rPr>
              <a:t>, </a:t>
            </a:r>
            <a:r>
              <a:rPr lang="en-IN" sz="1800" dirty="0">
                <a:ea typeface="+mn-lt"/>
                <a:cs typeface="+mn-lt"/>
              </a:rPr>
              <a:t>Wei Fang</a:t>
            </a:r>
            <a:r>
              <a:rPr lang="en-IN" sz="1800" dirty="0">
                <a:effectLst/>
                <a:ea typeface="+mn-lt"/>
                <a:cs typeface="+mn-lt"/>
              </a:rPr>
              <a:t>, and </a:t>
            </a:r>
            <a:r>
              <a:rPr lang="en-IN" sz="1800" dirty="0" err="1">
                <a:ea typeface="+mn-lt"/>
                <a:cs typeface="+mn-lt"/>
              </a:rPr>
              <a:t>Soufiene</a:t>
            </a:r>
            <a:r>
              <a:rPr lang="en-IN" sz="1800" dirty="0">
                <a:ea typeface="+mn-lt"/>
                <a:cs typeface="+mn-lt"/>
              </a:rPr>
              <a:t> </a:t>
            </a:r>
            <a:r>
              <a:rPr lang="en-IN" sz="1800" dirty="0" err="1">
                <a:ea typeface="+mn-lt"/>
                <a:cs typeface="+mn-lt"/>
              </a:rPr>
              <a:t>Djahel</a:t>
            </a:r>
            <a:r>
              <a:rPr lang="en-IN" sz="1800" dirty="0">
                <a:ea typeface="+mn-lt"/>
                <a:cs typeface="+mn-lt"/>
              </a:rPr>
              <a:t>. "</a:t>
            </a:r>
            <a:r>
              <a:rPr lang="en-IN" sz="1800" dirty="0">
                <a:effectLst/>
                <a:ea typeface="+mn-lt"/>
                <a:cs typeface="+mn-lt"/>
              </a:rPr>
              <a:t>A</a:t>
            </a:r>
            <a:r>
              <a:rPr lang="en-IN" sz="1800" dirty="0">
                <a:ea typeface="+mn-lt"/>
                <a:cs typeface="+mn-lt"/>
              </a:rPr>
              <a:t> novel YOLO-Based real-time people counting approach." In </a:t>
            </a:r>
            <a:r>
              <a:rPr lang="en-IN" sz="1800" i="1" dirty="0">
                <a:ea typeface="+mn-lt"/>
                <a:cs typeface="+mn-lt"/>
              </a:rPr>
              <a:t>2017 international smart cities conference (ISC2)</a:t>
            </a:r>
            <a:r>
              <a:rPr lang="en-IN" sz="1800" dirty="0">
                <a:ea typeface="+mn-lt"/>
                <a:cs typeface="+mn-lt"/>
              </a:rPr>
              <a:t>, pp</a:t>
            </a:r>
            <a:r>
              <a:rPr lang="en-IN" sz="1800" dirty="0">
                <a:effectLst/>
                <a:ea typeface="+mn-lt"/>
                <a:cs typeface="+mn-lt"/>
              </a:rPr>
              <a:t>. </a:t>
            </a:r>
            <a:r>
              <a:rPr lang="en-IN" sz="1800" dirty="0">
                <a:ea typeface="+mn-lt"/>
                <a:cs typeface="+mn-lt"/>
              </a:rPr>
              <a:t>1-2</a:t>
            </a:r>
            <a:r>
              <a:rPr lang="en-IN" sz="1800" dirty="0">
                <a:effectLst/>
                <a:ea typeface="+mn-lt"/>
                <a:cs typeface="+mn-lt"/>
              </a:rPr>
              <a:t>. </a:t>
            </a:r>
            <a:r>
              <a:rPr lang="en-IN" sz="1800" dirty="0">
                <a:ea typeface="+mn-lt"/>
                <a:cs typeface="+mn-lt"/>
              </a:rPr>
              <a:t>IEEE</a:t>
            </a:r>
            <a:r>
              <a:rPr lang="en-IN" sz="1800" dirty="0">
                <a:effectLst/>
                <a:ea typeface="+mn-lt"/>
                <a:cs typeface="+mn-lt"/>
              </a:rPr>
              <a:t>, </a:t>
            </a:r>
            <a:r>
              <a:rPr lang="en-IN" sz="1800" dirty="0">
                <a:ea typeface="+mn-lt"/>
                <a:cs typeface="+mn-lt"/>
              </a:rPr>
              <a:t>2017</a:t>
            </a:r>
            <a:r>
              <a:rPr lang="en-IN" sz="1800" dirty="0">
                <a:effectLst/>
                <a:ea typeface="+mn-lt"/>
                <a:cs typeface="+mn-lt"/>
              </a:rPr>
              <a:t>.</a:t>
            </a:r>
          </a:p>
          <a:p>
            <a:pPr>
              <a:lnSpc>
                <a:spcPct val="107000"/>
              </a:lnSpc>
              <a:spcAft>
                <a:spcPts val="800"/>
              </a:spcAft>
              <a:tabLst>
                <a:tab pos="922020" algn="l"/>
              </a:tabLst>
            </a:pPr>
            <a:r>
              <a:rPr lang="en-IN" sz="1800" dirty="0">
                <a:solidFill>
                  <a:srgbClr val="222222"/>
                </a:solidFill>
                <a:latin typeface="Times New Roman"/>
                <a:ea typeface="Calibri" panose="020F0502020204030204" pitchFamily="34" charset="0"/>
                <a:cs typeface="Times New Roman"/>
              </a:rPr>
              <a:t>[4]</a:t>
            </a:r>
            <a:r>
              <a:rPr lang="en-IN" sz="1800" dirty="0">
                <a:solidFill>
                  <a:srgbClr val="222222"/>
                </a:solidFill>
                <a:effectLst/>
                <a:latin typeface="Times New Roman"/>
                <a:ea typeface="Calibri" panose="020F0502020204030204" pitchFamily="34" charset="0"/>
                <a:cs typeface="Times New Roman"/>
              </a:rPr>
              <a:t> </a:t>
            </a:r>
            <a:r>
              <a:rPr lang="en-IN" sz="1800" dirty="0" err="1">
                <a:ea typeface="+mn-lt"/>
                <a:cs typeface="+mn-lt"/>
              </a:rPr>
              <a:t>Bochkovskiy</a:t>
            </a:r>
            <a:r>
              <a:rPr lang="en-IN" sz="1800" dirty="0">
                <a:effectLst/>
                <a:ea typeface="+mn-lt"/>
                <a:cs typeface="+mn-lt"/>
              </a:rPr>
              <a:t>, </a:t>
            </a:r>
            <a:r>
              <a:rPr lang="en-IN" sz="1800" dirty="0">
                <a:ea typeface="+mn-lt"/>
                <a:cs typeface="+mn-lt"/>
              </a:rPr>
              <a:t>Alexey</a:t>
            </a:r>
            <a:r>
              <a:rPr lang="en-IN" sz="1800" dirty="0">
                <a:effectLst/>
                <a:ea typeface="+mn-lt"/>
                <a:cs typeface="+mn-lt"/>
              </a:rPr>
              <a:t>, </a:t>
            </a:r>
            <a:r>
              <a:rPr lang="en-IN" sz="1800" dirty="0">
                <a:ea typeface="+mn-lt"/>
                <a:cs typeface="+mn-lt"/>
              </a:rPr>
              <a:t>Chien-Yao Wang</a:t>
            </a:r>
            <a:r>
              <a:rPr lang="en-IN" sz="1800" dirty="0">
                <a:effectLst/>
                <a:ea typeface="+mn-lt"/>
                <a:cs typeface="+mn-lt"/>
              </a:rPr>
              <a:t>, and </a:t>
            </a:r>
            <a:r>
              <a:rPr lang="en-IN" sz="1800" dirty="0">
                <a:ea typeface="+mn-lt"/>
                <a:cs typeface="+mn-lt"/>
              </a:rPr>
              <a:t>Hong-Yuan Mark Liao</a:t>
            </a:r>
            <a:r>
              <a:rPr lang="en-IN" sz="1800" dirty="0">
                <a:effectLst/>
                <a:ea typeface="+mn-lt"/>
                <a:cs typeface="+mn-lt"/>
              </a:rPr>
              <a:t>. "</a:t>
            </a:r>
            <a:r>
              <a:rPr lang="en-IN" sz="1800" dirty="0">
                <a:ea typeface="+mn-lt"/>
                <a:cs typeface="+mn-lt"/>
              </a:rPr>
              <a:t>Yolov4</a:t>
            </a:r>
            <a:r>
              <a:rPr lang="en-IN" sz="1800" dirty="0">
                <a:effectLst/>
                <a:ea typeface="+mn-lt"/>
                <a:cs typeface="+mn-lt"/>
              </a:rPr>
              <a:t>: </a:t>
            </a:r>
            <a:r>
              <a:rPr lang="en-IN" sz="1800" dirty="0">
                <a:ea typeface="+mn-lt"/>
                <a:cs typeface="+mn-lt"/>
              </a:rPr>
              <a:t>Optimal speed and accuracy of object detection." </a:t>
            </a:r>
            <a:r>
              <a:rPr lang="en-IN" sz="1800" i="1" dirty="0" err="1">
                <a:ea typeface="+mn-lt"/>
                <a:cs typeface="+mn-lt"/>
              </a:rPr>
              <a:t>arXiv</a:t>
            </a:r>
            <a:r>
              <a:rPr lang="en-IN" sz="1800" i="1" dirty="0">
                <a:ea typeface="+mn-lt"/>
                <a:cs typeface="+mn-lt"/>
              </a:rPr>
              <a:t> preprint arXiv:2004.10934</a:t>
            </a:r>
            <a:r>
              <a:rPr lang="en-IN" sz="1800" dirty="0">
                <a:ea typeface="+mn-lt"/>
                <a:cs typeface="+mn-lt"/>
              </a:rPr>
              <a:t> (2020).</a:t>
            </a:r>
            <a:endParaRPr lang="en-IN" sz="1800" dirty="0">
              <a:effectLst/>
              <a:latin typeface="Times New Roman"/>
              <a:ea typeface="Calibri" panose="020F0502020204030204" pitchFamily="34" charset="0"/>
              <a:cs typeface="Times New Roman"/>
            </a:endParaRPr>
          </a:p>
        </p:txBody>
      </p:sp>
      <p:sp>
        <p:nvSpPr>
          <p:cNvPr id="4" name="Slide Number Placeholder 3">
            <a:extLst>
              <a:ext uri="{FF2B5EF4-FFF2-40B4-BE49-F238E27FC236}">
                <a16:creationId xmlns:a16="http://schemas.microsoft.com/office/drawing/2014/main" id="{427D76B6-B70A-4E5F-9964-D842038B51AA}"/>
              </a:ext>
            </a:extLst>
          </p:cNvPr>
          <p:cNvSpPr>
            <a:spLocks noGrp="1"/>
          </p:cNvSpPr>
          <p:nvPr>
            <p:ph type="sldNum" sz="quarter" idx="12"/>
          </p:nvPr>
        </p:nvSpPr>
        <p:spPr/>
        <p:txBody>
          <a:bodyPr/>
          <a:lstStyle/>
          <a:p>
            <a:fld id="{B1E11CC7-7BCE-4295-AB0E-3DA81A2CDFD1}" type="slidenum">
              <a:rPr lang="en-IN" smtClean="0"/>
              <a:t>42</a:t>
            </a:fld>
            <a:endParaRPr lang="en-IN"/>
          </a:p>
        </p:txBody>
      </p:sp>
      <p:sp>
        <p:nvSpPr>
          <p:cNvPr id="5" name="Footer Placeholder 4">
            <a:extLst>
              <a:ext uri="{FF2B5EF4-FFF2-40B4-BE49-F238E27FC236}">
                <a16:creationId xmlns:a16="http://schemas.microsoft.com/office/drawing/2014/main" id="{DD315918-0D1B-49E3-8FF3-4817D79B5C0F}"/>
              </a:ext>
            </a:extLst>
          </p:cNvPr>
          <p:cNvSpPr>
            <a:spLocks noGrp="1"/>
          </p:cNvSpPr>
          <p:nvPr>
            <p:ph type="ftr" sz="quarter" idx="11"/>
          </p:nvPr>
        </p:nvSpPr>
        <p:spPr/>
        <p:txBody>
          <a:bodyPr/>
          <a:lstStyle/>
          <a:p>
            <a:r>
              <a:rPr lang="en-IN"/>
              <a:t>IIT BHUBANESWAR</a:t>
            </a:r>
          </a:p>
        </p:txBody>
      </p:sp>
      <p:sp>
        <p:nvSpPr>
          <p:cNvPr id="6" name="TextBox 5">
            <a:extLst>
              <a:ext uri="{FF2B5EF4-FFF2-40B4-BE49-F238E27FC236}">
                <a16:creationId xmlns:a16="http://schemas.microsoft.com/office/drawing/2014/main" id="{59EA80D4-05B0-4D20-8803-3B7EF524359A}"/>
              </a:ext>
            </a:extLst>
          </p:cNvPr>
          <p:cNvSpPr txBox="1"/>
          <p:nvPr/>
        </p:nvSpPr>
        <p:spPr>
          <a:xfrm>
            <a:off x="435006" y="6519236"/>
            <a:ext cx="3045041" cy="246221"/>
          </a:xfrm>
          <a:prstGeom prst="rect">
            <a:avLst/>
          </a:prstGeom>
          <a:noFill/>
        </p:spPr>
        <p:txBody>
          <a:bodyPr wrap="square" rtlCol="0">
            <a:spAutoFit/>
          </a:bodyPr>
          <a:lstStyle/>
          <a:p>
            <a:r>
              <a:rPr lang="en-US" sz="1000" b="1" dirty="0">
                <a:solidFill>
                  <a:schemeClr val="bg1"/>
                </a:solidFill>
              </a:rPr>
              <a:t>SCHOOL OF ELECTRICAL SCIENCES</a:t>
            </a:r>
            <a:endParaRPr lang="en-IN" sz="1000" b="1" dirty="0">
              <a:solidFill>
                <a:schemeClr val="bg1"/>
              </a:solidFill>
            </a:endParaRPr>
          </a:p>
        </p:txBody>
      </p:sp>
    </p:spTree>
    <p:extLst>
      <p:ext uri="{BB962C8B-B14F-4D97-AF65-F5344CB8AC3E}">
        <p14:creationId xmlns:p14="http://schemas.microsoft.com/office/powerpoint/2010/main" val="39519689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8459C-723F-4A94-A94F-4371C0E43730}"/>
              </a:ext>
            </a:extLst>
          </p:cNvPr>
          <p:cNvSpPr>
            <a:spLocks noGrp="1"/>
          </p:cNvSpPr>
          <p:nvPr>
            <p:ph type="title"/>
          </p:nvPr>
        </p:nvSpPr>
        <p:spPr/>
        <p:txBody>
          <a:bodyPr/>
          <a:lstStyle/>
          <a:p>
            <a:r>
              <a:rPr lang="en-US" dirty="0">
                <a:latin typeface="Calibri body"/>
              </a:rPr>
              <a:t>References</a:t>
            </a:r>
            <a:endParaRPr lang="en-IN" dirty="0">
              <a:latin typeface="Calibri body"/>
            </a:endParaRPr>
          </a:p>
        </p:txBody>
      </p:sp>
      <p:sp>
        <p:nvSpPr>
          <p:cNvPr id="3" name="Content Placeholder 2">
            <a:extLst>
              <a:ext uri="{FF2B5EF4-FFF2-40B4-BE49-F238E27FC236}">
                <a16:creationId xmlns:a16="http://schemas.microsoft.com/office/drawing/2014/main" id="{39FA247B-EA19-492E-9BA2-4AD3FB795972}"/>
              </a:ext>
            </a:extLst>
          </p:cNvPr>
          <p:cNvSpPr>
            <a:spLocks noGrp="1"/>
          </p:cNvSpPr>
          <p:nvPr>
            <p:ph idx="1"/>
          </p:nvPr>
        </p:nvSpPr>
        <p:spPr>
          <a:xfrm>
            <a:off x="1097280" y="1845734"/>
            <a:ext cx="9973174" cy="3480868"/>
          </a:xfrm>
        </p:spPr>
        <p:txBody>
          <a:bodyPr vert="horz" lIns="0" tIns="45720" rIns="0" bIns="45720" rtlCol="0" anchor="t">
            <a:normAutofit/>
          </a:bodyPr>
          <a:lstStyle/>
          <a:p>
            <a:pPr>
              <a:lnSpc>
                <a:spcPct val="107000"/>
              </a:lnSpc>
              <a:spcAft>
                <a:spcPts val="800"/>
              </a:spcAft>
              <a:tabLst>
                <a:tab pos="922020" algn="l"/>
              </a:tabLst>
            </a:pPr>
            <a:r>
              <a:rPr lang="en-IN" sz="1800" dirty="0">
                <a:solidFill>
                  <a:srgbClr val="494949"/>
                </a:solidFill>
                <a:latin typeface="Calibri body"/>
                <a:ea typeface="+mn-lt"/>
                <a:cs typeface="Times New Roman"/>
              </a:rPr>
              <a:t>[5]</a:t>
            </a:r>
            <a:r>
              <a:rPr lang="en-IN" sz="1800" dirty="0">
                <a:solidFill>
                  <a:srgbClr val="333333"/>
                </a:solidFill>
                <a:latin typeface="Calibri body"/>
                <a:ea typeface="+mn-lt"/>
                <a:cs typeface="Times New Roman"/>
              </a:rPr>
              <a:t> </a:t>
            </a:r>
            <a:r>
              <a:rPr lang="en-IN" sz="1800" dirty="0">
                <a:latin typeface="Calibri body"/>
                <a:ea typeface="+mn-lt"/>
                <a:cs typeface="Calibri"/>
              </a:rPr>
              <a:t>Ahmad, M., I. Ahmed, K. Ullah, I. Khan, A. Khattak, and A. Adnan. "Person detection from overhead view: A survey." </a:t>
            </a:r>
            <a:r>
              <a:rPr lang="en-IN" sz="1800" i="1" dirty="0">
                <a:latin typeface="Calibri body"/>
                <a:ea typeface="+mn-lt"/>
                <a:cs typeface="Calibri"/>
              </a:rPr>
              <a:t>Int. J. Adv. </a:t>
            </a:r>
            <a:r>
              <a:rPr lang="en-IN" sz="1800" i="1" dirty="0" err="1">
                <a:latin typeface="Calibri body"/>
                <a:ea typeface="+mn-lt"/>
                <a:cs typeface="Calibri"/>
              </a:rPr>
              <a:t>Comput</a:t>
            </a:r>
            <a:r>
              <a:rPr lang="en-IN" sz="1800" i="1" dirty="0">
                <a:latin typeface="Calibri body"/>
                <a:ea typeface="+mn-lt"/>
                <a:cs typeface="Calibri"/>
              </a:rPr>
              <a:t>. Sci. Appl.</a:t>
            </a:r>
            <a:r>
              <a:rPr lang="en-IN" sz="1800" dirty="0">
                <a:latin typeface="Calibri body"/>
                <a:ea typeface="+mn-lt"/>
                <a:cs typeface="Calibri"/>
              </a:rPr>
              <a:t> 10, no. 4 (2019): 567-577.</a:t>
            </a:r>
            <a:endParaRPr lang="en-US" sz="1800" dirty="0">
              <a:latin typeface="Calibri body"/>
              <a:ea typeface="+mn-lt"/>
              <a:cs typeface="+mn-lt"/>
            </a:endParaRPr>
          </a:p>
          <a:p>
            <a:pPr>
              <a:lnSpc>
                <a:spcPct val="107000"/>
              </a:lnSpc>
              <a:spcAft>
                <a:spcPts val="800"/>
              </a:spcAft>
              <a:tabLst>
                <a:tab pos="922020" algn="l"/>
              </a:tabLst>
            </a:pPr>
            <a:r>
              <a:rPr lang="en-IN" sz="1800" dirty="0">
                <a:solidFill>
                  <a:srgbClr val="404040"/>
                </a:solidFill>
                <a:latin typeface="Calibri body"/>
                <a:ea typeface="Calibri" panose="020F0502020204030204" pitchFamily="34" charset="0"/>
                <a:cs typeface="Times New Roman"/>
              </a:rPr>
              <a:t>[6</a:t>
            </a:r>
            <a:r>
              <a:rPr lang="en-IN" sz="1800" dirty="0">
                <a:latin typeface="Calibri body"/>
                <a:ea typeface="Calibri" panose="020F0502020204030204" pitchFamily="34" charset="0"/>
                <a:cs typeface="Times New Roman"/>
              </a:rPr>
              <a:t>]</a:t>
            </a:r>
            <a:r>
              <a:rPr lang="en-IN" sz="1800" dirty="0">
                <a:effectLst/>
                <a:latin typeface="Calibri body"/>
                <a:ea typeface="Calibri" panose="020F0502020204030204" pitchFamily="34" charset="0"/>
                <a:cs typeface="Times New Roman"/>
              </a:rPr>
              <a:t> </a:t>
            </a:r>
            <a:r>
              <a:rPr lang="en-IN" sz="1800" dirty="0">
                <a:latin typeface="Calibri body"/>
                <a:ea typeface="+mn-lt"/>
                <a:cs typeface="+mn-lt"/>
              </a:rPr>
              <a:t>R. </a:t>
            </a:r>
            <a:r>
              <a:rPr lang="en-IN" sz="1800" dirty="0" err="1">
                <a:latin typeface="Calibri body"/>
                <a:ea typeface="+mn-lt"/>
                <a:cs typeface="+mn-lt"/>
              </a:rPr>
              <a:t>Girshick</a:t>
            </a:r>
            <a:r>
              <a:rPr lang="en-IN" sz="1800" dirty="0">
                <a:effectLst/>
                <a:latin typeface="Calibri body"/>
                <a:ea typeface="+mn-lt"/>
                <a:cs typeface="+mn-lt"/>
              </a:rPr>
              <a:t>, "</a:t>
            </a:r>
            <a:r>
              <a:rPr lang="en-IN" sz="1800" dirty="0">
                <a:latin typeface="Calibri body"/>
                <a:ea typeface="+mn-lt"/>
                <a:cs typeface="+mn-lt"/>
              </a:rPr>
              <a:t>Fast R-CNN," </a:t>
            </a:r>
            <a:r>
              <a:rPr lang="en-IN" sz="1800" i="1" dirty="0">
                <a:latin typeface="Calibri body"/>
                <a:ea typeface="+mn-lt"/>
                <a:cs typeface="+mn-lt"/>
              </a:rPr>
              <a:t>2015 IEEE International Conference </a:t>
            </a:r>
            <a:r>
              <a:rPr lang="en-IN" sz="1800" i="1" dirty="0">
                <a:effectLst/>
                <a:latin typeface="Calibri body"/>
                <a:ea typeface="+mn-lt"/>
                <a:cs typeface="+mn-lt"/>
              </a:rPr>
              <a:t>on </a:t>
            </a:r>
            <a:r>
              <a:rPr lang="en-IN" sz="1800" i="1" dirty="0">
                <a:latin typeface="Calibri body"/>
                <a:ea typeface="+mn-lt"/>
                <a:cs typeface="+mn-lt"/>
              </a:rPr>
              <a:t>Computer Vision (ICCV)</a:t>
            </a:r>
            <a:r>
              <a:rPr lang="en-IN" sz="1800" dirty="0">
                <a:latin typeface="Calibri body"/>
                <a:ea typeface="+mn-lt"/>
                <a:cs typeface="+mn-lt"/>
              </a:rPr>
              <a:t>, 2015</a:t>
            </a:r>
            <a:r>
              <a:rPr lang="en-IN" sz="1800" dirty="0">
                <a:effectLst/>
                <a:latin typeface="Calibri body"/>
                <a:ea typeface="+mn-lt"/>
                <a:cs typeface="+mn-lt"/>
              </a:rPr>
              <a:t>,</a:t>
            </a:r>
            <a:r>
              <a:rPr lang="en-IN" sz="1800" dirty="0">
                <a:latin typeface="Calibri body"/>
                <a:ea typeface="+mn-lt"/>
                <a:cs typeface="+mn-lt"/>
              </a:rPr>
              <a:t> pp</a:t>
            </a:r>
            <a:r>
              <a:rPr lang="en-IN" sz="1800" dirty="0">
                <a:effectLst/>
                <a:latin typeface="Calibri body"/>
                <a:ea typeface="+mn-lt"/>
                <a:cs typeface="+mn-lt"/>
              </a:rPr>
              <a:t>.</a:t>
            </a:r>
            <a:r>
              <a:rPr lang="en-IN" sz="1800" dirty="0">
                <a:latin typeface="Calibri body"/>
                <a:ea typeface="+mn-lt"/>
                <a:cs typeface="+mn-lt"/>
              </a:rPr>
              <a:t> 1440-1448</a:t>
            </a:r>
            <a:r>
              <a:rPr lang="en-IN" sz="1800" dirty="0">
                <a:effectLst/>
                <a:latin typeface="Calibri body"/>
                <a:ea typeface="+mn-lt"/>
                <a:cs typeface="+mn-lt"/>
              </a:rPr>
              <a:t>,</a:t>
            </a:r>
            <a:r>
              <a:rPr lang="en-IN" sz="1800" dirty="0">
                <a:latin typeface="Calibri body"/>
                <a:ea typeface="+mn-lt"/>
                <a:cs typeface="+mn-lt"/>
              </a:rPr>
              <a:t> DOI: 10.1109/ICCV.2015.169</a:t>
            </a:r>
            <a:r>
              <a:rPr lang="en-IN" sz="1800" dirty="0">
                <a:effectLst/>
                <a:latin typeface="Calibri body"/>
                <a:ea typeface="+mn-lt"/>
                <a:cs typeface="+mn-lt"/>
              </a:rPr>
              <a:t>.</a:t>
            </a:r>
          </a:p>
          <a:p>
            <a:pPr>
              <a:lnSpc>
                <a:spcPct val="107000"/>
              </a:lnSpc>
              <a:spcAft>
                <a:spcPts val="800"/>
              </a:spcAft>
              <a:tabLst>
                <a:tab pos="922020" algn="l"/>
              </a:tabLst>
            </a:pPr>
            <a:r>
              <a:rPr lang="en-IN" sz="1800" dirty="0">
                <a:solidFill>
                  <a:srgbClr val="000000"/>
                </a:solidFill>
                <a:effectLst/>
                <a:latin typeface="Calibri body"/>
                <a:ea typeface="Calibri" panose="020F0502020204030204" pitchFamily="34" charset="0"/>
                <a:cs typeface="Times New Roman"/>
              </a:rPr>
              <a:t>[</a:t>
            </a:r>
            <a:r>
              <a:rPr lang="en-IN" sz="1800" dirty="0">
                <a:solidFill>
                  <a:srgbClr val="000000"/>
                </a:solidFill>
                <a:latin typeface="Calibri body"/>
                <a:ea typeface="Calibri" panose="020F0502020204030204" pitchFamily="34" charset="0"/>
                <a:cs typeface="Times New Roman"/>
              </a:rPr>
              <a:t>7</a:t>
            </a:r>
            <a:r>
              <a:rPr lang="en-IN" sz="1800" dirty="0">
                <a:solidFill>
                  <a:srgbClr val="000000"/>
                </a:solidFill>
                <a:effectLst/>
                <a:latin typeface="Calibri body"/>
                <a:ea typeface="Calibri" panose="020F0502020204030204" pitchFamily="34" charset="0"/>
                <a:cs typeface="Times New Roman"/>
              </a:rPr>
              <a:t>]</a:t>
            </a:r>
            <a:r>
              <a:rPr lang="en-IN" sz="1800" dirty="0">
                <a:latin typeface="Calibri body"/>
                <a:ea typeface="+mn-lt"/>
                <a:cs typeface="+mn-lt"/>
              </a:rPr>
              <a:t>S. Ren</a:t>
            </a:r>
            <a:r>
              <a:rPr lang="en-IN" sz="1800" dirty="0">
                <a:effectLst/>
                <a:latin typeface="Calibri body"/>
                <a:ea typeface="+mn-lt"/>
                <a:cs typeface="+mn-lt"/>
              </a:rPr>
              <a:t>, </a:t>
            </a:r>
            <a:r>
              <a:rPr lang="en-IN" sz="1800" dirty="0">
                <a:latin typeface="Calibri body"/>
                <a:ea typeface="+mn-lt"/>
                <a:cs typeface="+mn-lt"/>
              </a:rPr>
              <a:t>K. He</a:t>
            </a:r>
            <a:r>
              <a:rPr lang="en-IN" sz="1800" dirty="0">
                <a:effectLst/>
                <a:latin typeface="Calibri body"/>
                <a:ea typeface="+mn-lt"/>
                <a:cs typeface="+mn-lt"/>
              </a:rPr>
              <a:t>, </a:t>
            </a:r>
            <a:r>
              <a:rPr lang="en-IN" sz="1800" dirty="0">
                <a:latin typeface="Calibri body"/>
                <a:ea typeface="+mn-lt"/>
                <a:cs typeface="+mn-lt"/>
              </a:rPr>
              <a:t>R. </a:t>
            </a:r>
            <a:r>
              <a:rPr lang="en-IN" sz="1800" dirty="0" err="1">
                <a:latin typeface="Calibri body"/>
                <a:ea typeface="+mn-lt"/>
                <a:cs typeface="+mn-lt"/>
              </a:rPr>
              <a:t>Girshick</a:t>
            </a:r>
            <a:r>
              <a:rPr lang="en-IN" sz="1800" dirty="0">
                <a:latin typeface="Calibri body"/>
                <a:ea typeface="+mn-lt"/>
                <a:cs typeface="+mn-lt"/>
              </a:rPr>
              <a:t> and J. Sun</a:t>
            </a:r>
            <a:r>
              <a:rPr lang="en-IN" sz="1800" dirty="0">
                <a:effectLst/>
                <a:latin typeface="Calibri body"/>
                <a:ea typeface="+mn-lt"/>
                <a:cs typeface="+mn-lt"/>
              </a:rPr>
              <a:t>, </a:t>
            </a:r>
            <a:r>
              <a:rPr lang="en-IN" sz="1800" dirty="0">
                <a:latin typeface="Calibri body"/>
                <a:ea typeface="+mn-lt"/>
                <a:cs typeface="+mn-lt"/>
              </a:rPr>
              <a:t>"Faster R-CNN: Towards Real-Time Object </a:t>
            </a:r>
            <a:r>
              <a:rPr lang="en-IN" sz="1800" dirty="0">
                <a:effectLst/>
                <a:latin typeface="Calibri body"/>
                <a:ea typeface="+mn-lt"/>
                <a:cs typeface="+mn-lt"/>
              </a:rPr>
              <a:t>Detection </a:t>
            </a:r>
            <a:r>
              <a:rPr lang="en-IN" sz="1800" dirty="0">
                <a:latin typeface="Calibri body"/>
                <a:ea typeface="+mn-lt"/>
                <a:cs typeface="+mn-lt"/>
              </a:rPr>
              <a:t>with Region Proposal Networks," </a:t>
            </a:r>
            <a:r>
              <a:rPr lang="en-IN" sz="1800" dirty="0">
                <a:effectLst/>
                <a:latin typeface="Calibri body"/>
                <a:ea typeface="+mn-lt"/>
                <a:cs typeface="+mn-lt"/>
              </a:rPr>
              <a:t>in</a:t>
            </a:r>
            <a:r>
              <a:rPr lang="en-IN" sz="1800" dirty="0">
                <a:latin typeface="Calibri body"/>
                <a:ea typeface="+mn-lt"/>
                <a:cs typeface="+mn-lt"/>
              </a:rPr>
              <a:t> </a:t>
            </a:r>
            <a:r>
              <a:rPr lang="en-IN" sz="1800" i="1" dirty="0">
                <a:latin typeface="Calibri body"/>
                <a:ea typeface="+mn-lt"/>
                <a:cs typeface="+mn-lt"/>
              </a:rPr>
              <a:t>IEEE Transactions on Pattern Analysis and Machine Intelligence</a:t>
            </a:r>
            <a:r>
              <a:rPr lang="en-IN" sz="1800" dirty="0">
                <a:latin typeface="Calibri body"/>
                <a:ea typeface="+mn-lt"/>
                <a:cs typeface="+mn-lt"/>
              </a:rPr>
              <a:t>, vol. 39, no. 6, pp. 1137-1149, 1 June 2017, DOI</a:t>
            </a:r>
            <a:r>
              <a:rPr lang="en-IN" sz="1800" dirty="0">
                <a:effectLst/>
                <a:latin typeface="Calibri body"/>
                <a:ea typeface="+mn-lt"/>
                <a:cs typeface="+mn-lt"/>
              </a:rPr>
              <a:t>: </a:t>
            </a:r>
            <a:r>
              <a:rPr lang="en-IN" sz="1800" dirty="0">
                <a:latin typeface="Calibri body"/>
                <a:ea typeface="+mn-lt"/>
                <a:cs typeface="+mn-lt"/>
              </a:rPr>
              <a:t>10.1109/TPAMI.2016.2577031.</a:t>
            </a:r>
          </a:p>
          <a:p>
            <a:pPr>
              <a:lnSpc>
                <a:spcPct val="107000"/>
              </a:lnSpc>
              <a:spcAft>
                <a:spcPts val="800"/>
              </a:spcAft>
              <a:tabLst>
                <a:tab pos="922020" algn="l"/>
              </a:tabLst>
            </a:pPr>
            <a:endParaRPr lang="en-IN" sz="1800" dirty="0">
              <a:effectLst/>
              <a:latin typeface="Calibri body"/>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1F59244-3023-49EE-A132-63B17ACEB110}"/>
              </a:ext>
            </a:extLst>
          </p:cNvPr>
          <p:cNvSpPr>
            <a:spLocks noGrp="1"/>
          </p:cNvSpPr>
          <p:nvPr>
            <p:ph type="sldNum" sz="quarter" idx="12"/>
          </p:nvPr>
        </p:nvSpPr>
        <p:spPr/>
        <p:txBody>
          <a:bodyPr/>
          <a:lstStyle/>
          <a:p>
            <a:fld id="{B1E11CC7-7BCE-4295-AB0E-3DA81A2CDFD1}" type="slidenum">
              <a:rPr lang="en-IN" smtClean="0"/>
              <a:t>43</a:t>
            </a:fld>
            <a:endParaRPr lang="en-IN"/>
          </a:p>
        </p:txBody>
      </p:sp>
      <p:sp>
        <p:nvSpPr>
          <p:cNvPr id="5" name="Footer Placeholder 4">
            <a:extLst>
              <a:ext uri="{FF2B5EF4-FFF2-40B4-BE49-F238E27FC236}">
                <a16:creationId xmlns:a16="http://schemas.microsoft.com/office/drawing/2014/main" id="{606D9266-9FBC-450C-B3D8-D359620D9623}"/>
              </a:ext>
            </a:extLst>
          </p:cNvPr>
          <p:cNvSpPr>
            <a:spLocks noGrp="1"/>
          </p:cNvSpPr>
          <p:nvPr>
            <p:ph type="ftr" sz="quarter" idx="11"/>
          </p:nvPr>
        </p:nvSpPr>
        <p:spPr/>
        <p:txBody>
          <a:bodyPr/>
          <a:lstStyle/>
          <a:p>
            <a:r>
              <a:rPr lang="en-IN"/>
              <a:t>IIT BHUBANESWAR</a:t>
            </a:r>
          </a:p>
        </p:txBody>
      </p:sp>
      <p:sp>
        <p:nvSpPr>
          <p:cNvPr id="6" name="TextBox 5">
            <a:extLst>
              <a:ext uri="{FF2B5EF4-FFF2-40B4-BE49-F238E27FC236}">
                <a16:creationId xmlns:a16="http://schemas.microsoft.com/office/drawing/2014/main" id="{A4A6CA1E-6D3A-495B-9BEC-A3DC2842D825}"/>
              </a:ext>
            </a:extLst>
          </p:cNvPr>
          <p:cNvSpPr txBox="1"/>
          <p:nvPr/>
        </p:nvSpPr>
        <p:spPr>
          <a:xfrm>
            <a:off x="435006" y="6519236"/>
            <a:ext cx="3045041" cy="246221"/>
          </a:xfrm>
          <a:prstGeom prst="rect">
            <a:avLst/>
          </a:prstGeom>
          <a:noFill/>
        </p:spPr>
        <p:txBody>
          <a:bodyPr wrap="square" rtlCol="0">
            <a:spAutoFit/>
          </a:bodyPr>
          <a:lstStyle/>
          <a:p>
            <a:r>
              <a:rPr lang="en-US" sz="1000" b="1" dirty="0">
                <a:solidFill>
                  <a:schemeClr val="bg1"/>
                </a:solidFill>
              </a:rPr>
              <a:t>SCHOOL OF ELECTRICAL SCIENCES</a:t>
            </a:r>
            <a:endParaRPr lang="en-IN" sz="1000" b="1" dirty="0">
              <a:solidFill>
                <a:schemeClr val="bg1"/>
              </a:solidFill>
            </a:endParaRPr>
          </a:p>
        </p:txBody>
      </p:sp>
    </p:spTree>
    <p:extLst>
      <p:ext uri="{BB962C8B-B14F-4D97-AF65-F5344CB8AC3E}">
        <p14:creationId xmlns:p14="http://schemas.microsoft.com/office/powerpoint/2010/main" val="6125619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E6D2CE0-3FE2-4E3F-BBD9-B0F797CFF736}"/>
              </a:ext>
            </a:extLst>
          </p:cNvPr>
          <p:cNvSpPr txBox="1"/>
          <p:nvPr/>
        </p:nvSpPr>
        <p:spPr>
          <a:xfrm>
            <a:off x="2956264" y="2432481"/>
            <a:ext cx="6418555" cy="1323439"/>
          </a:xfrm>
          <a:prstGeom prst="rect">
            <a:avLst/>
          </a:prstGeom>
          <a:noFill/>
        </p:spPr>
        <p:txBody>
          <a:bodyPr wrap="square" rtlCol="0">
            <a:spAutoFit/>
          </a:bodyPr>
          <a:lstStyle/>
          <a:p>
            <a:r>
              <a:rPr lang="en-US" sz="8000" dirty="0">
                <a:latin typeface="Times New Roman" panose="02020603050405020304" pitchFamily="18" charset="0"/>
                <a:cs typeface="Times New Roman" panose="02020603050405020304" pitchFamily="18" charset="0"/>
              </a:rPr>
              <a:t>THANK YOU</a:t>
            </a:r>
            <a:endParaRPr lang="en-IN" sz="80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4B23C6DB-C79B-4276-B67C-CF4952446336}"/>
              </a:ext>
            </a:extLst>
          </p:cNvPr>
          <p:cNvSpPr>
            <a:spLocks noGrp="1"/>
          </p:cNvSpPr>
          <p:nvPr>
            <p:ph type="sldNum" sz="quarter" idx="12"/>
          </p:nvPr>
        </p:nvSpPr>
        <p:spPr/>
        <p:txBody>
          <a:bodyPr/>
          <a:lstStyle/>
          <a:p>
            <a:fld id="{B1E11CC7-7BCE-4295-AB0E-3DA81A2CDFD1}" type="slidenum">
              <a:rPr lang="en-IN" smtClean="0"/>
              <a:t>44</a:t>
            </a:fld>
            <a:endParaRPr lang="en-IN"/>
          </a:p>
        </p:txBody>
      </p:sp>
      <p:sp>
        <p:nvSpPr>
          <p:cNvPr id="6" name="Footer Placeholder 5">
            <a:extLst>
              <a:ext uri="{FF2B5EF4-FFF2-40B4-BE49-F238E27FC236}">
                <a16:creationId xmlns:a16="http://schemas.microsoft.com/office/drawing/2014/main" id="{561F45D0-BF9E-4BCA-BBC0-FE5D819E4D37}"/>
              </a:ext>
            </a:extLst>
          </p:cNvPr>
          <p:cNvSpPr>
            <a:spLocks noGrp="1"/>
          </p:cNvSpPr>
          <p:nvPr>
            <p:ph type="ftr" sz="quarter" idx="11"/>
          </p:nvPr>
        </p:nvSpPr>
        <p:spPr/>
        <p:txBody>
          <a:bodyPr/>
          <a:lstStyle/>
          <a:p>
            <a:r>
              <a:rPr lang="en-IN"/>
              <a:t>IIT BHUBANESWAR</a:t>
            </a:r>
          </a:p>
        </p:txBody>
      </p:sp>
      <p:sp>
        <p:nvSpPr>
          <p:cNvPr id="7" name="TextBox 6">
            <a:extLst>
              <a:ext uri="{FF2B5EF4-FFF2-40B4-BE49-F238E27FC236}">
                <a16:creationId xmlns:a16="http://schemas.microsoft.com/office/drawing/2014/main" id="{52BCBDB9-0966-4513-B78F-7170888A4145}"/>
              </a:ext>
            </a:extLst>
          </p:cNvPr>
          <p:cNvSpPr txBox="1"/>
          <p:nvPr/>
        </p:nvSpPr>
        <p:spPr>
          <a:xfrm>
            <a:off x="435006" y="6519236"/>
            <a:ext cx="3045041" cy="246221"/>
          </a:xfrm>
          <a:prstGeom prst="rect">
            <a:avLst/>
          </a:prstGeom>
          <a:noFill/>
        </p:spPr>
        <p:txBody>
          <a:bodyPr wrap="square" rtlCol="0">
            <a:spAutoFit/>
          </a:bodyPr>
          <a:lstStyle/>
          <a:p>
            <a:r>
              <a:rPr lang="en-US" sz="1000" b="1" dirty="0">
                <a:solidFill>
                  <a:schemeClr val="bg1"/>
                </a:solidFill>
              </a:rPr>
              <a:t>SCHOOL OF ELECTRICAL SCIENCES</a:t>
            </a:r>
            <a:endParaRPr lang="en-IN" sz="1000" b="1" dirty="0">
              <a:solidFill>
                <a:schemeClr val="bg1"/>
              </a:solidFill>
            </a:endParaRPr>
          </a:p>
        </p:txBody>
      </p:sp>
    </p:spTree>
    <p:extLst>
      <p:ext uri="{BB962C8B-B14F-4D97-AF65-F5344CB8AC3E}">
        <p14:creationId xmlns:p14="http://schemas.microsoft.com/office/powerpoint/2010/main" val="834865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F5AB82B-5951-4635-AEF2-FD5B2B49CB21}"/>
              </a:ext>
            </a:extLst>
          </p:cNvPr>
          <p:cNvSpPr>
            <a:spLocks noGrp="1"/>
          </p:cNvSpPr>
          <p:nvPr>
            <p:ph type="title"/>
          </p:nvPr>
        </p:nvSpPr>
        <p:spPr>
          <a:xfrm>
            <a:off x="1097280" y="286603"/>
            <a:ext cx="10058400" cy="1450757"/>
          </a:xfrm>
        </p:spPr>
        <p:txBody>
          <a:bodyPr>
            <a:normAutofit/>
          </a:bodyPr>
          <a:lstStyle/>
          <a:p>
            <a:r>
              <a:rPr lang="en-US" sz="4000" dirty="0">
                <a:cs typeface="Calibri Light"/>
              </a:rPr>
              <a:t>Objective-Why??</a:t>
            </a:r>
          </a:p>
        </p:txBody>
      </p:sp>
      <p:sp>
        <p:nvSpPr>
          <p:cNvPr id="12" name="TextBox 11">
            <a:extLst>
              <a:ext uri="{FF2B5EF4-FFF2-40B4-BE49-F238E27FC236}">
                <a16:creationId xmlns:a16="http://schemas.microsoft.com/office/drawing/2014/main" id="{9425CDCF-BC24-44E8-B277-339375ECBB65}"/>
              </a:ext>
            </a:extLst>
          </p:cNvPr>
          <p:cNvSpPr txBox="1"/>
          <p:nvPr/>
        </p:nvSpPr>
        <p:spPr>
          <a:xfrm>
            <a:off x="1063323" y="2059119"/>
            <a:ext cx="4980373" cy="3994940"/>
          </a:xfrm>
          <a:prstGeom prst="rect">
            <a:avLst/>
          </a:prstGeom>
          <a:noFill/>
        </p:spPr>
        <p:txBody>
          <a:bodyPr wrap="square" lIns="91440" tIns="45720" rIns="91440" bIns="45720" anchor="t">
            <a:spAutoFit/>
          </a:bodyPr>
          <a:lstStyle/>
          <a:p>
            <a:pPr marL="285750" indent="-285750">
              <a:lnSpc>
                <a:spcPct val="90000"/>
              </a:lnSpc>
              <a:spcBef>
                <a:spcPts val="1200"/>
              </a:spcBef>
              <a:spcAft>
                <a:spcPts val="200"/>
              </a:spcAft>
              <a:buFont typeface="Arial,Sans-Serif" panose="020B0604020202020204" pitchFamily="34" charset="0"/>
              <a:buChar char="•"/>
            </a:pPr>
            <a:r>
              <a:rPr lang="en-US" dirty="0">
                <a:latin typeface="Calibri"/>
                <a:cs typeface="Calibri"/>
              </a:rPr>
              <a:t>A inability to control crowd flow and traffic movement in public locations was the root of almost every major stampede. Such challenges could be avoided with the use of intelligent surveillance systems with crowd counting capabilities.</a:t>
            </a:r>
            <a:endParaRPr lang="en-US" dirty="0">
              <a:ea typeface="+mn-lt"/>
              <a:cs typeface="+mn-lt"/>
            </a:endParaRPr>
          </a:p>
          <a:p>
            <a:pPr marL="285750" indent="-285750">
              <a:lnSpc>
                <a:spcPct val="90000"/>
              </a:lnSpc>
              <a:spcBef>
                <a:spcPts val="1200"/>
              </a:spcBef>
              <a:spcAft>
                <a:spcPts val="200"/>
              </a:spcAft>
              <a:buFont typeface="Arial,Sans-Serif" panose="020B0604020202020204" pitchFamily="34" charset="0"/>
              <a:buChar char="•"/>
            </a:pPr>
            <a:r>
              <a:rPr lang="en-US" dirty="0">
                <a:latin typeface="Calibri"/>
                <a:cs typeface="Calibri"/>
              </a:rPr>
              <a:t>When the number of people in a public location reaches a dangerous level, management departments can be notified right once and take steps to limit crowd flow by adding new exits, closing entrances, or assigning more staff to oversee traffic flows.</a:t>
            </a:r>
            <a:endParaRPr lang="en-IN" dirty="0">
              <a:ea typeface="+mn-lt"/>
              <a:cs typeface="+mn-lt"/>
            </a:endParaRPr>
          </a:p>
          <a:p>
            <a:pPr algn="l">
              <a:lnSpc>
                <a:spcPct val="90000"/>
              </a:lnSpc>
              <a:spcBef>
                <a:spcPts val="1200"/>
              </a:spcBef>
              <a:spcAft>
                <a:spcPts val="200"/>
              </a:spcAft>
            </a:pPr>
            <a:endParaRPr lang="en-US" b="0" i="0" dirty="0">
              <a:solidFill>
                <a:srgbClr val="000000"/>
              </a:solidFill>
              <a:effectLst/>
              <a:latin typeface="Calibri"/>
              <a:cs typeface="Calibri"/>
            </a:endParaRPr>
          </a:p>
          <a:p>
            <a:endParaRPr lang="en-US" dirty="0">
              <a:solidFill>
                <a:srgbClr val="000000"/>
              </a:solidFill>
              <a:latin typeface="Arial" panose="020B0604020202020204" pitchFamily="34" charset="0"/>
              <a:cs typeface="Arial" panose="020B0604020202020204" pitchFamily="34" charset="0"/>
            </a:endParaRPr>
          </a:p>
        </p:txBody>
      </p:sp>
      <p:sp>
        <p:nvSpPr>
          <p:cNvPr id="13" name="Slide Number Placeholder 12">
            <a:extLst>
              <a:ext uri="{FF2B5EF4-FFF2-40B4-BE49-F238E27FC236}">
                <a16:creationId xmlns:a16="http://schemas.microsoft.com/office/drawing/2014/main" id="{61B09B75-98B2-4580-ACC2-36BDBC7CA7A1}"/>
              </a:ext>
            </a:extLst>
          </p:cNvPr>
          <p:cNvSpPr>
            <a:spLocks noGrp="1"/>
          </p:cNvSpPr>
          <p:nvPr>
            <p:ph type="sldNum" sz="quarter" idx="12"/>
          </p:nvPr>
        </p:nvSpPr>
        <p:spPr/>
        <p:txBody>
          <a:bodyPr/>
          <a:lstStyle/>
          <a:p>
            <a:fld id="{B1E11CC7-7BCE-4295-AB0E-3DA81A2CDFD1}" type="slidenum">
              <a:rPr lang="en-IN" smtClean="0"/>
              <a:t>5</a:t>
            </a:fld>
            <a:endParaRPr lang="en-IN"/>
          </a:p>
        </p:txBody>
      </p:sp>
      <p:sp>
        <p:nvSpPr>
          <p:cNvPr id="14" name="Footer Placeholder 13">
            <a:extLst>
              <a:ext uri="{FF2B5EF4-FFF2-40B4-BE49-F238E27FC236}">
                <a16:creationId xmlns:a16="http://schemas.microsoft.com/office/drawing/2014/main" id="{F8D301C3-1FD8-4FCF-A679-730C2BE82A3D}"/>
              </a:ext>
            </a:extLst>
          </p:cNvPr>
          <p:cNvSpPr>
            <a:spLocks noGrp="1"/>
          </p:cNvSpPr>
          <p:nvPr>
            <p:ph type="ftr" sz="quarter" idx="11"/>
          </p:nvPr>
        </p:nvSpPr>
        <p:spPr/>
        <p:txBody>
          <a:bodyPr/>
          <a:lstStyle/>
          <a:p>
            <a:r>
              <a:rPr lang="en-IN"/>
              <a:t>IIT BHUBANESWAR</a:t>
            </a:r>
          </a:p>
        </p:txBody>
      </p:sp>
      <p:sp>
        <p:nvSpPr>
          <p:cNvPr id="11" name="TextBox 10">
            <a:extLst>
              <a:ext uri="{FF2B5EF4-FFF2-40B4-BE49-F238E27FC236}">
                <a16:creationId xmlns:a16="http://schemas.microsoft.com/office/drawing/2014/main" id="{309460FD-54E7-4760-B81D-A43F954F5A10}"/>
              </a:ext>
            </a:extLst>
          </p:cNvPr>
          <p:cNvSpPr txBox="1"/>
          <p:nvPr/>
        </p:nvSpPr>
        <p:spPr>
          <a:xfrm>
            <a:off x="435006" y="6519236"/>
            <a:ext cx="3045041" cy="246221"/>
          </a:xfrm>
          <a:prstGeom prst="rect">
            <a:avLst/>
          </a:prstGeom>
          <a:noFill/>
        </p:spPr>
        <p:txBody>
          <a:bodyPr wrap="square" rtlCol="0">
            <a:spAutoFit/>
          </a:bodyPr>
          <a:lstStyle/>
          <a:p>
            <a:r>
              <a:rPr lang="en-US" sz="1000" b="1" dirty="0">
                <a:solidFill>
                  <a:schemeClr val="bg1"/>
                </a:solidFill>
              </a:rPr>
              <a:t>SCHOOL OF ELECTRICAL SCIENCES</a:t>
            </a:r>
            <a:endParaRPr lang="en-IN" sz="1000" b="1" dirty="0">
              <a:solidFill>
                <a:schemeClr val="bg1"/>
              </a:solidFill>
            </a:endParaRPr>
          </a:p>
        </p:txBody>
      </p:sp>
      <p:pic>
        <p:nvPicPr>
          <p:cNvPr id="3" name="Picture 8">
            <a:extLst>
              <a:ext uri="{FF2B5EF4-FFF2-40B4-BE49-F238E27FC236}">
                <a16:creationId xmlns:a16="http://schemas.microsoft.com/office/drawing/2014/main" id="{F52973FD-DFAA-4A4E-916A-3F925E9A71A8}"/>
              </a:ext>
            </a:extLst>
          </p:cNvPr>
          <p:cNvPicPr>
            <a:picLocks noChangeAspect="1"/>
          </p:cNvPicPr>
          <p:nvPr/>
        </p:nvPicPr>
        <p:blipFill>
          <a:blip r:embed="rId2"/>
          <a:stretch>
            <a:fillRect/>
          </a:stretch>
        </p:blipFill>
        <p:spPr>
          <a:xfrm>
            <a:off x="6360459" y="1904456"/>
            <a:ext cx="5040405" cy="3990381"/>
          </a:xfrm>
          <a:prstGeom prst="rect">
            <a:avLst/>
          </a:prstGeom>
        </p:spPr>
      </p:pic>
    </p:spTree>
    <p:extLst>
      <p:ext uri="{BB962C8B-B14F-4D97-AF65-F5344CB8AC3E}">
        <p14:creationId xmlns:p14="http://schemas.microsoft.com/office/powerpoint/2010/main" val="2532314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A40D9-7D39-4B9B-9566-0448F230B74E}"/>
              </a:ext>
            </a:extLst>
          </p:cNvPr>
          <p:cNvSpPr>
            <a:spLocks noGrp="1"/>
          </p:cNvSpPr>
          <p:nvPr>
            <p:ph type="title"/>
          </p:nvPr>
        </p:nvSpPr>
        <p:spPr>
          <a:xfrm>
            <a:off x="1097280" y="263527"/>
            <a:ext cx="10058400" cy="1450757"/>
          </a:xfrm>
        </p:spPr>
        <p:txBody>
          <a:bodyPr>
            <a:normAutofit/>
          </a:bodyPr>
          <a:lstStyle/>
          <a:p>
            <a:r>
              <a:rPr lang="en-IN" sz="4000" dirty="0">
                <a:cs typeface="Calibri Light"/>
              </a:rPr>
              <a:t>Methodology-1 Event Classification</a:t>
            </a:r>
          </a:p>
        </p:txBody>
      </p:sp>
      <p:sp>
        <p:nvSpPr>
          <p:cNvPr id="3" name="Content Placeholder 2">
            <a:extLst>
              <a:ext uri="{FF2B5EF4-FFF2-40B4-BE49-F238E27FC236}">
                <a16:creationId xmlns:a16="http://schemas.microsoft.com/office/drawing/2014/main" id="{26786A80-2AAE-4DCB-860C-51B9207A7612}"/>
              </a:ext>
            </a:extLst>
          </p:cNvPr>
          <p:cNvSpPr>
            <a:spLocks noGrp="1"/>
          </p:cNvSpPr>
          <p:nvPr>
            <p:ph idx="1"/>
          </p:nvPr>
        </p:nvSpPr>
        <p:spPr>
          <a:xfrm>
            <a:off x="1194188" y="2572651"/>
            <a:ext cx="10058400" cy="4023360"/>
          </a:xfrm>
        </p:spPr>
        <p:txBody>
          <a:bodyPr vert="horz" lIns="0" tIns="45720" rIns="0" bIns="45720" rtlCol="0" anchor="t">
            <a:normAutofit/>
          </a:bodyPr>
          <a:lstStyle/>
          <a:p>
            <a:pPr>
              <a:buClrTx/>
              <a:buFont typeface="Arial" panose="020B0604020202020204" pitchFamily="34" charset="0"/>
              <a:buChar char="•"/>
            </a:pPr>
            <a:r>
              <a:rPr lang="en-US" dirty="0"/>
              <a:t> </a:t>
            </a:r>
            <a:r>
              <a:rPr lang="en-US" dirty="0">
                <a:ea typeface="+mn-lt"/>
                <a:cs typeface="+mn-lt"/>
              </a:rPr>
              <a:t>The problem of people counting is transformed into an event classification problem for</a:t>
            </a:r>
            <a:br>
              <a:rPr lang="en-US" dirty="0">
                <a:ea typeface="+mn-lt"/>
                <a:cs typeface="+mn-lt"/>
              </a:rPr>
            </a:br>
            <a:r>
              <a:rPr lang="en-US" dirty="0">
                <a:ea typeface="+mn-lt"/>
                <a:cs typeface="+mn-lt"/>
              </a:rPr>
              <a:t>a particular input frame using the Model.</a:t>
            </a:r>
          </a:p>
          <a:p>
            <a:pPr>
              <a:buClrTx/>
              <a:buFont typeface="Arial" panose="020B0604020202020204" pitchFamily="34" charset="0"/>
              <a:buChar char="•"/>
            </a:pPr>
            <a:r>
              <a:rPr lang="en-IN" dirty="0"/>
              <a:t> </a:t>
            </a:r>
            <a:r>
              <a:rPr lang="en-IN" dirty="0">
                <a:ea typeface="+mn-lt"/>
                <a:cs typeface="+mn-lt"/>
              </a:rPr>
              <a:t>CNN-based people counter is proposed. Subsequently, the proposed CNN was trained using input frame cubes with their labelled classes, which can deliver an accurate instantaneous people count by classifying a given input frame into a specific event representing people’s entrance and exit situations.</a:t>
            </a:r>
          </a:p>
          <a:p>
            <a:pPr>
              <a:buClrTx/>
              <a:buFont typeface="Arial" panose="020B0604020202020204" pitchFamily="34" charset="0"/>
              <a:buChar char="•"/>
            </a:pPr>
            <a:r>
              <a:rPr lang="en-IN" dirty="0">
                <a:latin typeface="Calibri"/>
                <a:ea typeface="Calibri" panose="020F0502020204030204" pitchFamily="34" charset="0"/>
                <a:cs typeface="Times New Roman"/>
              </a:rPr>
              <a:t> </a:t>
            </a:r>
            <a:r>
              <a:rPr lang="en-US" dirty="0"/>
              <a:t> </a:t>
            </a:r>
            <a:r>
              <a:rPr lang="en-US" dirty="0">
                <a:ea typeface="+mn-lt"/>
                <a:cs typeface="+mn-lt"/>
              </a:rPr>
              <a:t>For a current input frame cube consisting of the t-2th–t+2th frames, the proposed CNN provides three consecutive output classes that describe the entrance and exit situations of the input frames</a:t>
            </a:r>
            <a:endParaRPr lang="en-US" dirty="0">
              <a:effectLst/>
              <a:latin typeface="Calibri" panose="020F0502020204030204" pitchFamily="34" charset="0"/>
              <a:ea typeface="Calibri" panose="020F0502020204030204" pitchFamily="34" charset="0"/>
              <a:cs typeface="Calibri"/>
            </a:endParaRPr>
          </a:p>
          <a:p>
            <a:endParaRPr lang="en-IN" dirty="0"/>
          </a:p>
        </p:txBody>
      </p:sp>
      <p:sp>
        <p:nvSpPr>
          <p:cNvPr id="4" name="Slide Number Placeholder 3">
            <a:extLst>
              <a:ext uri="{FF2B5EF4-FFF2-40B4-BE49-F238E27FC236}">
                <a16:creationId xmlns:a16="http://schemas.microsoft.com/office/drawing/2014/main" id="{A8E72011-8B5B-4B1F-8A2F-5D10B94705E4}"/>
              </a:ext>
            </a:extLst>
          </p:cNvPr>
          <p:cNvSpPr>
            <a:spLocks noGrp="1"/>
          </p:cNvSpPr>
          <p:nvPr>
            <p:ph type="sldNum" sz="quarter" idx="12"/>
          </p:nvPr>
        </p:nvSpPr>
        <p:spPr/>
        <p:txBody>
          <a:bodyPr/>
          <a:lstStyle/>
          <a:p>
            <a:fld id="{B1E11CC7-7BCE-4295-AB0E-3DA81A2CDFD1}" type="slidenum">
              <a:rPr lang="en-IN" smtClean="0"/>
              <a:t>6</a:t>
            </a:fld>
            <a:endParaRPr lang="en-IN"/>
          </a:p>
        </p:txBody>
      </p:sp>
      <p:sp>
        <p:nvSpPr>
          <p:cNvPr id="5" name="Footer Placeholder 4">
            <a:extLst>
              <a:ext uri="{FF2B5EF4-FFF2-40B4-BE49-F238E27FC236}">
                <a16:creationId xmlns:a16="http://schemas.microsoft.com/office/drawing/2014/main" id="{0A697935-0B52-4C4C-8881-64977BD50335}"/>
              </a:ext>
            </a:extLst>
          </p:cNvPr>
          <p:cNvSpPr>
            <a:spLocks noGrp="1"/>
          </p:cNvSpPr>
          <p:nvPr>
            <p:ph type="ftr" sz="quarter" idx="11"/>
          </p:nvPr>
        </p:nvSpPr>
        <p:spPr/>
        <p:txBody>
          <a:bodyPr/>
          <a:lstStyle/>
          <a:p>
            <a:r>
              <a:rPr lang="en-IN"/>
              <a:t>IIT BHUBANESWAR</a:t>
            </a:r>
          </a:p>
        </p:txBody>
      </p:sp>
      <p:sp>
        <p:nvSpPr>
          <p:cNvPr id="6" name="TextBox 5">
            <a:extLst>
              <a:ext uri="{FF2B5EF4-FFF2-40B4-BE49-F238E27FC236}">
                <a16:creationId xmlns:a16="http://schemas.microsoft.com/office/drawing/2014/main" id="{2EFB0049-9BE0-45C3-8A67-FE873D8A714A}"/>
              </a:ext>
            </a:extLst>
          </p:cNvPr>
          <p:cNvSpPr txBox="1"/>
          <p:nvPr/>
        </p:nvSpPr>
        <p:spPr>
          <a:xfrm>
            <a:off x="435006" y="6519236"/>
            <a:ext cx="3045041" cy="246221"/>
          </a:xfrm>
          <a:prstGeom prst="rect">
            <a:avLst/>
          </a:prstGeom>
          <a:noFill/>
        </p:spPr>
        <p:txBody>
          <a:bodyPr wrap="square" rtlCol="0">
            <a:spAutoFit/>
          </a:bodyPr>
          <a:lstStyle/>
          <a:p>
            <a:r>
              <a:rPr lang="en-US" sz="1000" b="1" dirty="0">
                <a:solidFill>
                  <a:schemeClr val="bg1"/>
                </a:solidFill>
              </a:rPr>
              <a:t>SCHOOL OF ELECTRICAL SCIENCES</a:t>
            </a:r>
            <a:endParaRPr lang="en-IN" sz="1000" b="1" dirty="0">
              <a:solidFill>
                <a:schemeClr val="bg1"/>
              </a:solidFill>
            </a:endParaRPr>
          </a:p>
        </p:txBody>
      </p:sp>
    </p:spTree>
    <p:extLst>
      <p:ext uri="{BB962C8B-B14F-4D97-AF65-F5344CB8AC3E}">
        <p14:creationId xmlns:p14="http://schemas.microsoft.com/office/powerpoint/2010/main" val="3092893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C1328-2DFC-4D71-89C7-FAB0B0092BAE}"/>
              </a:ext>
            </a:extLst>
          </p:cNvPr>
          <p:cNvSpPr>
            <a:spLocks noGrp="1"/>
          </p:cNvSpPr>
          <p:nvPr>
            <p:ph type="title"/>
          </p:nvPr>
        </p:nvSpPr>
        <p:spPr/>
        <p:txBody>
          <a:bodyPr/>
          <a:lstStyle/>
          <a:p>
            <a:r>
              <a:rPr lang="en-US" dirty="0">
                <a:cs typeface="Calibri Light"/>
              </a:rPr>
              <a:t>Architecture</a:t>
            </a:r>
          </a:p>
        </p:txBody>
      </p:sp>
      <p:sp>
        <p:nvSpPr>
          <p:cNvPr id="4" name="Footer Placeholder 3">
            <a:extLst>
              <a:ext uri="{FF2B5EF4-FFF2-40B4-BE49-F238E27FC236}">
                <a16:creationId xmlns:a16="http://schemas.microsoft.com/office/drawing/2014/main" id="{5B983D02-C894-4FDD-9AD4-F8183BFC75C2}"/>
              </a:ext>
            </a:extLst>
          </p:cNvPr>
          <p:cNvSpPr>
            <a:spLocks noGrp="1"/>
          </p:cNvSpPr>
          <p:nvPr>
            <p:ph type="ftr" sz="quarter" idx="11"/>
          </p:nvPr>
        </p:nvSpPr>
        <p:spPr/>
        <p:txBody>
          <a:bodyPr/>
          <a:lstStyle/>
          <a:p>
            <a:r>
              <a:rPr lang="en-IN"/>
              <a:t>IIT BHUBANESWAR</a:t>
            </a:r>
          </a:p>
        </p:txBody>
      </p:sp>
      <p:sp>
        <p:nvSpPr>
          <p:cNvPr id="5" name="Slide Number Placeholder 4">
            <a:extLst>
              <a:ext uri="{FF2B5EF4-FFF2-40B4-BE49-F238E27FC236}">
                <a16:creationId xmlns:a16="http://schemas.microsoft.com/office/drawing/2014/main" id="{89B39DCE-EAF9-43BD-9BA5-0A0204630E90}"/>
              </a:ext>
            </a:extLst>
          </p:cNvPr>
          <p:cNvSpPr>
            <a:spLocks noGrp="1"/>
          </p:cNvSpPr>
          <p:nvPr>
            <p:ph type="sldNum" sz="quarter" idx="12"/>
          </p:nvPr>
        </p:nvSpPr>
        <p:spPr/>
        <p:txBody>
          <a:bodyPr/>
          <a:lstStyle/>
          <a:p>
            <a:fld id="{B1E11CC7-7BCE-4295-AB0E-3DA81A2CDFD1}" type="slidenum">
              <a:rPr lang="en-IN" smtClean="0"/>
              <a:t>7</a:t>
            </a:fld>
            <a:endParaRPr lang="en-IN"/>
          </a:p>
        </p:txBody>
      </p:sp>
      <p:sp>
        <p:nvSpPr>
          <p:cNvPr id="8" name="TextBox 7">
            <a:extLst>
              <a:ext uri="{FF2B5EF4-FFF2-40B4-BE49-F238E27FC236}">
                <a16:creationId xmlns:a16="http://schemas.microsoft.com/office/drawing/2014/main" id="{DB973F01-079E-4737-8C91-401E2309D12A}"/>
              </a:ext>
            </a:extLst>
          </p:cNvPr>
          <p:cNvSpPr txBox="1"/>
          <p:nvPr/>
        </p:nvSpPr>
        <p:spPr>
          <a:xfrm>
            <a:off x="3834744" y="4769082"/>
            <a:ext cx="4893465" cy="646331"/>
          </a:xfrm>
          <a:prstGeom prst="rect">
            <a:avLst/>
          </a:prstGeom>
          <a:noFill/>
        </p:spPr>
        <p:txBody>
          <a:bodyPr wrap="square" lIns="91440" tIns="45720" rIns="91440" bIns="45720" rtlCol="0" anchor="t">
            <a:spAutoFit/>
          </a:bodyPr>
          <a:lstStyle/>
          <a:p>
            <a:r>
              <a:rPr lang="en-US" dirty="0">
                <a:ea typeface="+mn-lt"/>
                <a:cs typeface="+mn-lt"/>
              </a:rPr>
              <a:t>Fig-2:CNN-based people counter using Classification</a:t>
            </a:r>
            <a:endParaRPr lang="en-US" dirty="0"/>
          </a:p>
        </p:txBody>
      </p:sp>
      <p:sp>
        <p:nvSpPr>
          <p:cNvPr id="9" name="TextBox 8">
            <a:extLst>
              <a:ext uri="{FF2B5EF4-FFF2-40B4-BE49-F238E27FC236}">
                <a16:creationId xmlns:a16="http://schemas.microsoft.com/office/drawing/2014/main" id="{B0079CFB-BB11-42EA-B596-10EEF076F981}"/>
              </a:ext>
            </a:extLst>
          </p:cNvPr>
          <p:cNvSpPr txBox="1"/>
          <p:nvPr/>
        </p:nvSpPr>
        <p:spPr>
          <a:xfrm>
            <a:off x="435006" y="6519236"/>
            <a:ext cx="3045041" cy="246221"/>
          </a:xfrm>
          <a:prstGeom prst="rect">
            <a:avLst/>
          </a:prstGeom>
          <a:noFill/>
        </p:spPr>
        <p:txBody>
          <a:bodyPr wrap="square" rtlCol="0">
            <a:spAutoFit/>
          </a:bodyPr>
          <a:lstStyle/>
          <a:p>
            <a:r>
              <a:rPr lang="en-US" sz="1000" b="1" dirty="0">
                <a:solidFill>
                  <a:schemeClr val="bg1"/>
                </a:solidFill>
              </a:rPr>
              <a:t>SCHOOL OF ELECTRICAL SCIENCES</a:t>
            </a:r>
            <a:endParaRPr lang="en-IN" sz="1000" b="1" dirty="0">
              <a:solidFill>
                <a:schemeClr val="bg1"/>
              </a:solidFill>
            </a:endParaRPr>
          </a:p>
        </p:txBody>
      </p:sp>
      <p:pic>
        <p:nvPicPr>
          <p:cNvPr id="3" name="Picture 5">
            <a:extLst>
              <a:ext uri="{FF2B5EF4-FFF2-40B4-BE49-F238E27FC236}">
                <a16:creationId xmlns:a16="http://schemas.microsoft.com/office/drawing/2014/main" id="{AD800A8F-63BC-4356-9713-70EF4021A561}"/>
              </a:ext>
            </a:extLst>
          </p:cNvPr>
          <p:cNvPicPr>
            <a:picLocks noChangeAspect="1"/>
          </p:cNvPicPr>
          <p:nvPr/>
        </p:nvPicPr>
        <p:blipFill>
          <a:blip r:embed="rId2"/>
          <a:stretch>
            <a:fillRect/>
          </a:stretch>
        </p:blipFill>
        <p:spPr>
          <a:xfrm>
            <a:off x="1576137" y="3003451"/>
            <a:ext cx="9420725" cy="1181966"/>
          </a:xfrm>
          <a:prstGeom prst="rect">
            <a:avLst/>
          </a:prstGeom>
        </p:spPr>
      </p:pic>
      <p:sp>
        <p:nvSpPr>
          <p:cNvPr id="11" name="TextBox 10">
            <a:extLst>
              <a:ext uri="{FF2B5EF4-FFF2-40B4-BE49-F238E27FC236}">
                <a16:creationId xmlns:a16="http://schemas.microsoft.com/office/drawing/2014/main" id="{6989BDC5-9AF9-427A-B6B4-00AE53997762}"/>
              </a:ext>
            </a:extLst>
          </p:cNvPr>
          <p:cNvSpPr txBox="1"/>
          <p:nvPr/>
        </p:nvSpPr>
        <p:spPr>
          <a:xfrm>
            <a:off x="5010150" y="34861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err="1"/>
          </a:p>
        </p:txBody>
      </p:sp>
    </p:spTree>
    <p:extLst>
      <p:ext uri="{BB962C8B-B14F-4D97-AF65-F5344CB8AC3E}">
        <p14:creationId xmlns:p14="http://schemas.microsoft.com/office/powerpoint/2010/main" val="2586933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7E049-EC7B-4C4B-AB8E-70CEA0F69540}"/>
              </a:ext>
            </a:extLst>
          </p:cNvPr>
          <p:cNvSpPr>
            <a:spLocks noGrp="1"/>
          </p:cNvSpPr>
          <p:nvPr>
            <p:ph type="title"/>
          </p:nvPr>
        </p:nvSpPr>
        <p:spPr/>
        <p:txBody>
          <a:bodyPr>
            <a:normAutofit/>
          </a:bodyPr>
          <a:lstStyle/>
          <a:p>
            <a:r>
              <a:rPr lang="en-US" sz="4000" dirty="0">
                <a:cs typeface="Calibri Light"/>
              </a:rPr>
              <a:t>Implementation</a:t>
            </a:r>
          </a:p>
        </p:txBody>
      </p:sp>
      <p:sp>
        <p:nvSpPr>
          <p:cNvPr id="3" name="Content Placeholder 2">
            <a:extLst>
              <a:ext uri="{FF2B5EF4-FFF2-40B4-BE49-F238E27FC236}">
                <a16:creationId xmlns:a16="http://schemas.microsoft.com/office/drawing/2014/main" id="{AE07B3EC-230D-43E0-81D4-245939B927ED}"/>
              </a:ext>
            </a:extLst>
          </p:cNvPr>
          <p:cNvSpPr>
            <a:spLocks noGrp="1"/>
          </p:cNvSpPr>
          <p:nvPr>
            <p:ph idx="1"/>
          </p:nvPr>
        </p:nvSpPr>
        <p:spPr>
          <a:xfrm>
            <a:off x="1523104" y="2270378"/>
            <a:ext cx="9418429" cy="4023360"/>
          </a:xfrm>
        </p:spPr>
        <p:txBody>
          <a:bodyPr vert="horz" lIns="0" tIns="45720" rIns="0" bIns="45720" rtlCol="0" anchor="t">
            <a:normAutofit/>
          </a:bodyPr>
          <a:lstStyle/>
          <a:p>
            <a:pPr>
              <a:buClrTx/>
              <a:buFont typeface="Arial" panose="020B0604020202020204" pitchFamily="34" charset="0"/>
              <a:buChar char="•"/>
            </a:pPr>
            <a:r>
              <a:rPr lang="en-IN" dirty="0">
                <a:ea typeface="+mn-lt"/>
                <a:cs typeface="+mn-lt"/>
              </a:rPr>
              <a:t>The projected CNN’s output is divided into eight categories. For the output representation, just one hot encoding was employed</a:t>
            </a:r>
            <a:r>
              <a:rPr lang="en-IN" dirty="0">
                <a:effectLst/>
                <a:ea typeface="+mn-lt"/>
                <a:cs typeface="+mn-lt"/>
              </a:rPr>
              <a:t>, </a:t>
            </a:r>
            <a:r>
              <a:rPr lang="en-IN" dirty="0">
                <a:ea typeface="+mn-lt"/>
                <a:cs typeface="+mn-lt"/>
              </a:rPr>
              <a:t>resulting </a:t>
            </a:r>
            <a:r>
              <a:rPr lang="en-IN" dirty="0">
                <a:effectLst/>
                <a:ea typeface="+mn-lt"/>
                <a:cs typeface="+mn-lt"/>
              </a:rPr>
              <a:t>in </a:t>
            </a:r>
            <a:r>
              <a:rPr lang="en-IN" dirty="0">
                <a:ea typeface="+mn-lt"/>
                <a:cs typeface="+mn-lt"/>
              </a:rPr>
              <a:t>an 8:1 output vector for the proposed CNN. The probability of eight different sorts of classes are represented by each member </a:t>
            </a:r>
            <a:r>
              <a:rPr lang="en-IN" dirty="0">
                <a:effectLst/>
                <a:ea typeface="+mn-lt"/>
                <a:cs typeface="+mn-lt"/>
              </a:rPr>
              <a:t>of </a:t>
            </a:r>
            <a:r>
              <a:rPr lang="en-IN" dirty="0">
                <a:ea typeface="+mn-lt"/>
                <a:cs typeface="+mn-lt"/>
              </a:rPr>
              <a:t>the output vector.</a:t>
            </a:r>
            <a:endParaRPr lang="en-US" dirty="0"/>
          </a:p>
          <a:p>
            <a:pPr>
              <a:buClrTx/>
              <a:buFont typeface="Arial" panose="020F0502020204030204" pitchFamily="34" charset="0"/>
              <a:buChar char="•"/>
            </a:pPr>
            <a:r>
              <a:rPr lang="en-IN" dirty="0">
                <a:ea typeface="+mn-lt"/>
                <a:cs typeface="+mn-lt"/>
              </a:rPr>
              <a:t>The SoftMax function is used for extracting the final output vector that indicates</a:t>
            </a:r>
            <a:br>
              <a:rPr lang="en-IN" dirty="0">
                <a:ea typeface="+mn-lt"/>
                <a:cs typeface="+mn-lt"/>
              </a:rPr>
            </a:br>
            <a:r>
              <a:rPr lang="en-IN" dirty="0">
                <a:ea typeface="+mn-lt"/>
                <a:cs typeface="+mn-lt"/>
              </a:rPr>
              <a:t>to which class the input frame cube belongs. The cost function for the training of the</a:t>
            </a:r>
            <a:br>
              <a:rPr lang="en-IN" dirty="0">
                <a:ea typeface="+mn-lt"/>
                <a:cs typeface="+mn-lt"/>
              </a:rPr>
            </a:br>
            <a:r>
              <a:rPr lang="en-IN" dirty="0">
                <a:ea typeface="+mn-lt"/>
                <a:cs typeface="+mn-lt"/>
              </a:rPr>
              <a:t>proposed CNN is defined using the cross entropy</a:t>
            </a:r>
          </a:p>
          <a:p>
            <a:pPr>
              <a:buClrTx/>
              <a:buFont typeface="Arial" panose="020B0604020202020204" pitchFamily="34" charset="0"/>
              <a:buChar char="•"/>
            </a:pPr>
            <a:endParaRPr lang="en-IN" dirty="0">
              <a:ea typeface="+mn-lt"/>
              <a:cs typeface="+mn-lt"/>
            </a:endParaRPr>
          </a:p>
          <a:p>
            <a:pPr marL="0" indent="0">
              <a:buClrTx/>
              <a:buNone/>
            </a:pPr>
            <a:endParaRPr lang="en-IN" dirty="0">
              <a:ea typeface="+mn-lt"/>
              <a:cs typeface="+mn-lt"/>
            </a:endParaRPr>
          </a:p>
        </p:txBody>
      </p:sp>
      <p:sp>
        <p:nvSpPr>
          <p:cNvPr id="6" name="Slide Number Placeholder 5">
            <a:extLst>
              <a:ext uri="{FF2B5EF4-FFF2-40B4-BE49-F238E27FC236}">
                <a16:creationId xmlns:a16="http://schemas.microsoft.com/office/drawing/2014/main" id="{366DDDF4-03A9-4D18-BF44-BF94C58D7103}"/>
              </a:ext>
            </a:extLst>
          </p:cNvPr>
          <p:cNvSpPr>
            <a:spLocks noGrp="1"/>
          </p:cNvSpPr>
          <p:nvPr>
            <p:ph type="sldNum" sz="quarter" idx="12"/>
          </p:nvPr>
        </p:nvSpPr>
        <p:spPr/>
        <p:txBody>
          <a:bodyPr/>
          <a:lstStyle/>
          <a:p>
            <a:fld id="{B1E11CC7-7BCE-4295-AB0E-3DA81A2CDFD1}" type="slidenum">
              <a:rPr lang="en-IN" smtClean="0"/>
              <a:t>8</a:t>
            </a:fld>
            <a:endParaRPr lang="en-IN"/>
          </a:p>
        </p:txBody>
      </p:sp>
      <p:sp>
        <p:nvSpPr>
          <p:cNvPr id="7" name="Footer Placeholder 6">
            <a:extLst>
              <a:ext uri="{FF2B5EF4-FFF2-40B4-BE49-F238E27FC236}">
                <a16:creationId xmlns:a16="http://schemas.microsoft.com/office/drawing/2014/main" id="{E2CA7C85-9561-46B7-8E07-4ACE18186B1D}"/>
              </a:ext>
            </a:extLst>
          </p:cNvPr>
          <p:cNvSpPr>
            <a:spLocks noGrp="1"/>
          </p:cNvSpPr>
          <p:nvPr>
            <p:ph type="ftr" sz="quarter" idx="11"/>
          </p:nvPr>
        </p:nvSpPr>
        <p:spPr/>
        <p:txBody>
          <a:bodyPr/>
          <a:lstStyle/>
          <a:p>
            <a:r>
              <a:rPr lang="en-IN"/>
              <a:t>IIT BHUBANESWAR</a:t>
            </a:r>
          </a:p>
        </p:txBody>
      </p:sp>
      <p:sp>
        <p:nvSpPr>
          <p:cNvPr id="8" name="TextBox 7">
            <a:extLst>
              <a:ext uri="{FF2B5EF4-FFF2-40B4-BE49-F238E27FC236}">
                <a16:creationId xmlns:a16="http://schemas.microsoft.com/office/drawing/2014/main" id="{160AD24E-D71C-4E12-995C-68A8C13759CD}"/>
              </a:ext>
            </a:extLst>
          </p:cNvPr>
          <p:cNvSpPr txBox="1"/>
          <p:nvPr/>
        </p:nvSpPr>
        <p:spPr>
          <a:xfrm>
            <a:off x="435006" y="6519236"/>
            <a:ext cx="3045041" cy="246221"/>
          </a:xfrm>
          <a:prstGeom prst="rect">
            <a:avLst/>
          </a:prstGeom>
          <a:noFill/>
        </p:spPr>
        <p:txBody>
          <a:bodyPr wrap="square" rtlCol="0">
            <a:spAutoFit/>
          </a:bodyPr>
          <a:lstStyle/>
          <a:p>
            <a:r>
              <a:rPr lang="en-US" sz="1000" b="1" dirty="0">
                <a:solidFill>
                  <a:schemeClr val="bg1"/>
                </a:solidFill>
              </a:rPr>
              <a:t>SCHOOL OF ELECTRICAL SCIENCES</a:t>
            </a:r>
            <a:endParaRPr lang="en-IN" sz="1000" b="1" dirty="0">
              <a:solidFill>
                <a:schemeClr val="bg1"/>
              </a:solidFill>
            </a:endParaRPr>
          </a:p>
        </p:txBody>
      </p:sp>
    </p:spTree>
    <p:extLst>
      <p:ext uri="{BB962C8B-B14F-4D97-AF65-F5344CB8AC3E}">
        <p14:creationId xmlns:p14="http://schemas.microsoft.com/office/powerpoint/2010/main" val="1262933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AE8ED-7317-4812-9B55-BBB89F59AE7F}"/>
              </a:ext>
            </a:extLst>
          </p:cNvPr>
          <p:cNvSpPr>
            <a:spLocks noGrp="1"/>
          </p:cNvSpPr>
          <p:nvPr>
            <p:ph type="title"/>
          </p:nvPr>
        </p:nvSpPr>
        <p:spPr>
          <a:xfrm>
            <a:off x="1097280" y="171781"/>
            <a:ext cx="10058400" cy="1450757"/>
          </a:xfrm>
        </p:spPr>
        <p:txBody>
          <a:bodyPr/>
          <a:lstStyle/>
          <a:p>
            <a:r>
              <a:rPr lang="en-US" dirty="0">
                <a:cs typeface="Calibri Light"/>
              </a:rPr>
              <a:t>Implementation</a:t>
            </a:r>
          </a:p>
        </p:txBody>
      </p:sp>
      <p:sp>
        <p:nvSpPr>
          <p:cNvPr id="5" name="TextBox 4">
            <a:extLst>
              <a:ext uri="{FF2B5EF4-FFF2-40B4-BE49-F238E27FC236}">
                <a16:creationId xmlns:a16="http://schemas.microsoft.com/office/drawing/2014/main" id="{7B7B96FC-0E2C-4029-A396-9A8C9AD7521A}"/>
              </a:ext>
            </a:extLst>
          </p:cNvPr>
          <p:cNvSpPr txBox="1"/>
          <p:nvPr/>
        </p:nvSpPr>
        <p:spPr>
          <a:xfrm>
            <a:off x="8513686" y="4935974"/>
            <a:ext cx="3334658" cy="369332"/>
          </a:xfrm>
          <a:prstGeom prst="rect">
            <a:avLst/>
          </a:prstGeom>
          <a:noFill/>
        </p:spPr>
        <p:txBody>
          <a:bodyPr wrap="square" lIns="91440" tIns="45720" rIns="91440" bIns="45720" rtlCol="0" anchor="t">
            <a:spAutoFit/>
          </a:bodyPr>
          <a:lstStyle/>
          <a:p>
            <a:endParaRPr lang="en-US" dirty="0">
              <a:cs typeface="Calibri"/>
            </a:endParaRPr>
          </a:p>
        </p:txBody>
      </p:sp>
      <p:sp>
        <p:nvSpPr>
          <p:cNvPr id="6" name="Slide Number Placeholder 5">
            <a:extLst>
              <a:ext uri="{FF2B5EF4-FFF2-40B4-BE49-F238E27FC236}">
                <a16:creationId xmlns:a16="http://schemas.microsoft.com/office/drawing/2014/main" id="{19E5FB8D-4BF2-43B0-AD67-003F9B94559C}"/>
              </a:ext>
            </a:extLst>
          </p:cNvPr>
          <p:cNvSpPr>
            <a:spLocks noGrp="1"/>
          </p:cNvSpPr>
          <p:nvPr>
            <p:ph type="sldNum" sz="quarter" idx="12"/>
          </p:nvPr>
        </p:nvSpPr>
        <p:spPr/>
        <p:txBody>
          <a:bodyPr/>
          <a:lstStyle/>
          <a:p>
            <a:fld id="{B1E11CC7-7BCE-4295-AB0E-3DA81A2CDFD1}" type="slidenum">
              <a:rPr lang="en-IN" smtClean="0"/>
              <a:t>9</a:t>
            </a:fld>
            <a:endParaRPr lang="en-IN"/>
          </a:p>
        </p:txBody>
      </p:sp>
      <p:sp>
        <p:nvSpPr>
          <p:cNvPr id="7" name="Footer Placeholder 6">
            <a:extLst>
              <a:ext uri="{FF2B5EF4-FFF2-40B4-BE49-F238E27FC236}">
                <a16:creationId xmlns:a16="http://schemas.microsoft.com/office/drawing/2014/main" id="{66A80BC1-754B-414B-AFAC-90FAF0BAECF0}"/>
              </a:ext>
            </a:extLst>
          </p:cNvPr>
          <p:cNvSpPr>
            <a:spLocks noGrp="1"/>
          </p:cNvSpPr>
          <p:nvPr>
            <p:ph type="ftr" sz="quarter" idx="11"/>
          </p:nvPr>
        </p:nvSpPr>
        <p:spPr/>
        <p:txBody>
          <a:bodyPr/>
          <a:lstStyle/>
          <a:p>
            <a:r>
              <a:rPr lang="en-IN"/>
              <a:t>IIT BHUBANESWAR</a:t>
            </a:r>
          </a:p>
        </p:txBody>
      </p:sp>
      <p:sp>
        <p:nvSpPr>
          <p:cNvPr id="8" name="TextBox 7">
            <a:extLst>
              <a:ext uri="{FF2B5EF4-FFF2-40B4-BE49-F238E27FC236}">
                <a16:creationId xmlns:a16="http://schemas.microsoft.com/office/drawing/2014/main" id="{A4022E05-702F-4D1F-825E-216BF03934DC}"/>
              </a:ext>
            </a:extLst>
          </p:cNvPr>
          <p:cNvSpPr txBox="1"/>
          <p:nvPr/>
        </p:nvSpPr>
        <p:spPr>
          <a:xfrm>
            <a:off x="435006" y="6519236"/>
            <a:ext cx="3045041" cy="246221"/>
          </a:xfrm>
          <a:prstGeom prst="rect">
            <a:avLst/>
          </a:prstGeom>
          <a:noFill/>
        </p:spPr>
        <p:txBody>
          <a:bodyPr wrap="square" rtlCol="0">
            <a:spAutoFit/>
          </a:bodyPr>
          <a:lstStyle/>
          <a:p>
            <a:r>
              <a:rPr lang="en-US" sz="1000" b="1" dirty="0">
                <a:solidFill>
                  <a:schemeClr val="bg1"/>
                </a:solidFill>
              </a:rPr>
              <a:t>SCHOOL OF ELECTRICAL SCIENCES</a:t>
            </a:r>
            <a:endParaRPr lang="en-IN" sz="1000" b="1" dirty="0">
              <a:solidFill>
                <a:schemeClr val="bg1"/>
              </a:solidFill>
            </a:endParaRPr>
          </a:p>
        </p:txBody>
      </p:sp>
      <p:pic>
        <p:nvPicPr>
          <p:cNvPr id="14" name="Picture 14">
            <a:extLst>
              <a:ext uri="{FF2B5EF4-FFF2-40B4-BE49-F238E27FC236}">
                <a16:creationId xmlns:a16="http://schemas.microsoft.com/office/drawing/2014/main" id="{A5FD49D9-3F85-4189-965F-AE6AA8F8355F}"/>
              </a:ext>
            </a:extLst>
          </p:cNvPr>
          <p:cNvPicPr>
            <a:picLocks noChangeAspect="1"/>
          </p:cNvPicPr>
          <p:nvPr/>
        </p:nvPicPr>
        <p:blipFill>
          <a:blip r:embed="rId2"/>
          <a:stretch>
            <a:fillRect/>
          </a:stretch>
        </p:blipFill>
        <p:spPr>
          <a:xfrm>
            <a:off x="1547456" y="1826644"/>
            <a:ext cx="4322462" cy="3344554"/>
          </a:xfrm>
          <a:prstGeom prst="rect">
            <a:avLst/>
          </a:prstGeom>
        </p:spPr>
      </p:pic>
      <p:sp>
        <p:nvSpPr>
          <p:cNvPr id="15" name="TextBox 14">
            <a:extLst>
              <a:ext uri="{FF2B5EF4-FFF2-40B4-BE49-F238E27FC236}">
                <a16:creationId xmlns:a16="http://schemas.microsoft.com/office/drawing/2014/main" id="{19EE0397-6023-4D27-B88B-9AB35FF840F6}"/>
              </a:ext>
            </a:extLst>
          </p:cNvPr>
          <p:cNvSpPr txBox="1"/>
          <p:nvPr/>
        </p:nvSpPr>
        <p:spPr>
          <a:xfrm>
            <a:off x="1546689" y="5328136"/>
            <a:ext cx="453675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Fig-3: Example of input frames at the time of counting the number of entering or exiting people</a:t>
            </a:r>
            <a:br>
              <a:rPr lang="en-US" dirty="0">
                <a:ea typeface="+mn-lt"/>
                <a:cs typeface="+mn-lt"/>
              </a:rPr>
            </a:br>
            <a:endParaRPr lang="en-US" dirty="0">
              <a:cs typeface="Calibri"/>
            </a:endParaRPr>
          </a:p>
        </p:txBody>
      </p:sp>
      <p:pic>
        <p:nvPicPr>
          <p:cNvPr id="3" name="Picture 3">
            <a:extLst>
              <a:ext uri="{FF2B5EF4-FFF2-40B4-BE49-F238E27FC236}">
                <a16:creationId xmlns:a16="http://schemas.microsoft.com/office/drawing/2014/main" id="{3ABD9546-8693-4152-99E1-21B405F9E96F}"/>
              </a:ext>
            </a:extLst>
          </p:cNvPr>
          <p:cNvPicPr>
            <a:picLocks noChangeAspect="1"/>
          </p:cNvPicPr>
          <p:nvPr/>
        </p:nvPicPr>
        <p:blipFill>
          <a:blip r:embed="rId3"/>
          <a:stretch>
            <a:fillRect/>
          </a:stretch>
        </p:blipFill>
        <p:spPr>
          <a:xfrm>
            <a:off x="6515940" y="1849531"/>
            <a:ext cx="4494119" cy="3080497"/>
          </a:xfrm>
          <a:prstGeom prst="rect">
            <a:avLst/>
          </a:prstGeom>
        </p:spPr>
      </p:pic>
      <p:sp>
        <p:nvSpPr>
          <p:cNvPr id="4" name="TextBox 3">
            <a:extLst>
              <a:ext uri="{FF2B5EF4-FFF2-40B4-BE49-F238E27FC236}">
                <a16:creationId xmlns:a16="http://schemas.microsoft.com/office/drawing/2014/main" id="{15048C1E-8709-41E4-AE30-6DE63618315F}"/>
              </a:ext>
            </a:extLst>
          </p:cNvPr>
          <p:cNvSpPr txBox="1"/>
          <p:nvPr/>
        </p:nvSpPr>
        <p:spPr>
          <a:xfrm>
            <a:off x="7637929" y="5206253"/>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Fig-4: Images in people overhead dataset</a:t>
            </a:r>
          </a:p>
        </p:txBody>
      </p:sp>
    </p:spTree>
    <p:extLst>
      <p:ext uri="{BB962C8B-B14F-4D97-AF65-F5344CB8AC3E}">
        <p14:creationId xmlns:p14="http://schemas.microsoft.com/office/powerpoint/2010/main" val="2509392832"/>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937</TotalTime>
  <Words>2927</Words>
  <Application>Microsoft Office PowerPoint</Application>
  <PresentationFormat>Widescreen</PresentationFormat>
  <Paragraphs>308</Paragraphs>
  <Slides>44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Arial</vt:lpstr>
      <vt:lpstr>Arial,Sans-Serif</vt:lpstr>
      <vt:lpstr>Calibri</vt:lpstr>
      <vt:lpstr>Calibri body</vt:lpstr>
      <vt:lpstr>Calibri Light</vt:lpstr>
      <vt:lpstr>charter</vt:lpstr>
      <vt:lpstr>sohne</vt:lpstr>
      <vt:lpstr>Times New Roman</vt:lpstr>
      <vt:lpstr>Retrospect</vt:lpstr>
      <vt:lpstr>PowerPoint Presentation</vt:lpstr>
      <vt:lpstr>Table of contents</vt:lpstr>
      <vt:lpstr>Table of Contents</vt:lpstr>
      <vt:lpstr>Introduction</vt:lpstr>
      <vt:lpstr>Objective-Why??</vt:lpstr>
      <vt:lpstr>Methodology-1 Event Classification</vt:lpstr>
      <vt:lpstr>Architecture</vt:lpstr>
      <vt:lpstr>Implementation</vt:lpstr>
      <vt:lpstr>Implementation</vt:lpstr>
      <vt:lpstr>PowerPoint Presentation</vt:lpstr>
      <vt:lpstr>Results</vt:lpstr>
      <vt:lpstr>PowerPoint Presentation</vt:lpstr>
      <vt:lpstr>Object Detection</vt:lpstr>
      <vt:lpstr>Object detection</vt:lpstr>
      <vt:lpstr>Data Preperation</vt:lpstr>
      <vt:lpstr>Dataset</vt:lpstr>
      <vt:lpstr>Pre-Processing</vt:lpstr>
      <vt:lpstr>Pre-Processing</vt:lpstr>
      <vt:lpstr>PowerPoint Presentation</vt:lpstr>
      <vt:lpstr>Methodology- YOLO_PC</vt:lpstr>
      <vt:lpstr>YOLO</vt:lpstr>
      <vt:lpstr>YOLO_PC</vt:lpstr>
      <vt:lpstr>Yolo v1</vt:lpstr>
      <vt:lpstr>Yolo V1</vt:lpstr>
      <vt:lpstr>Yolo v1 Limitations</vt:lpstr>
      <vt:lpstr>Yolo V3</vt:lpstr>
      <vt:lpstr>Yolo v3</vt:lpstr>
      <vt:lpstr>Yolo results</vt:lpstr>
      <vt:lpstr>Yolo results</vt:lpstr>
      <vt:lpstr>MobileNet-SSD</vt:lpstr>
      <vt:lpstr>Single Short Detector(SSD)</vt:lpstr>
      <vt:lpstr>MobileNet-SSD</vt:lpstr>
      <vt:lpstr>MobileNet-SSD</vt:lpstr>
      <vt:lpstr>MobileNet-SSD results</vt:lpstr>
      <vt:lpstr>MobileNet-SSD results</vt:lpstr>
      <vt:lpstr>Model Evaluation</vt:lpstr>
      <vt:lpstr>Model Evaluation</vt:lpstr>
      <vt:lpstr>Flask Implementation</vt:lpstr>
      <vt:lpstr>Flask Implementation</vt:lpstr>
      <vt:lpstr>Conclusion</vt:lpstr>
      <vt:lpstr>Future Work</vt:lpstr>
      <vt:lpstr>References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ABHILASH REDDY</dc:creator>
  <cp:lastModifiedBy>PURIMETLA NARESH BABU</cp:lastModifiedBy>
  <cp:revision>448</cp:revision>
  <dcterms:created xsi:type="dcterms:W3CDTF">2021-12-02T10:26:30Z</dcterms:created>
  <dcterms:modified xsi:type="dcterms:W3CDTF">2022-05-13T04:59:07Z</dcterms:modified>
</cp:coreProperties>
</file>